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0" r:id="rId7"/>
    <p:sldId id="264" r:id="rId8"/>
    <p:sldId id="265" r:id="rId9"/>
    <p:sldId id="269" r:id="rId10"/>
    <p:sldId id="259" r:id="rId11"/>
    <p:sldId id="270" r:id="rId12"/>
    <p:sldId id="271" r:id="rId13"/>
    <p:sldId id="268" r:id="rId14"/>
    <p:sldId id="273" r:id="rId15"/>
    <p:sldId id="272" r:id="rId16"/>
    <p:sldId id="274" r:id="rId17"/>
    <p:sldId id="258" r:id="rId18"/>
    <p:sldId id="275" r:id="rId19"/>
    <p:sldId id="276" r:id="rId20"/>
    <p:sldId id="277" r:id="rId21"/>
    <p:sldId id="283" r:id="rId22"/>
    <p:sldId id="284" r:id="rId23"/>
    <p:sldId id="288" r:id="rId24"/>
    <p:sldId id="285" r:id="rId25"/>
    <p:sldId id="286" r:id="rId26"/>
    <p:sldId id="287" r:id="rId27"/>
    <p:sldId id="282" r:id="rId28"/>
  </p:sldIdLst>
  <p:sldSz cx="12192000" cy="6858000"/>
  <p:notesSz cx="7102475" cy="9388475"/>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72" d="100"/>
          <a:sy n="72" d="100"/>
        </p:scale>
        <p:origin x="-41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629FA18-C2F1-6D2D-563D-C428C8C46F2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C68E45EC-6886-A84E-83C8-8C9EED6B38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0A00FAB1-0797-5B4F-E322-BF1C3105589A}"/>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5" name="Θέση υποσέλιδου 4">
            <a:extLst>
              <a:ext uri="{FF2B5EF4-FFF2-40B4-BE49-F238E27FC236}">
                <a16:creationId xmlns:a16="http://schemas.microsoft.com/office/drawing/2014/main" xmlns="" id="{B5FB37DE-BECE-F982-D85D-F655E18B014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BD03EDA-DBC0-056A-F8D8-9384F0A18193}"/>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44796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092F97C-A251-5E41-BD8F-FF23FAA5EAE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85061A76-BC95-4EAE-0DB6-A0DAAF80D2CE}"/>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3DFB8349-AC22-CEB6-3D2B-C23187EAC720}"/>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5" name="Θέση υποσέλιδου 4">
            <a:extLst>
              <a:ext uri="{FF2B5EF4-FFF2-40B4-BE49-F238E27FC236}">
                <a16:creationId xmlns:a16="http://schemas.microsoft.com/office/drawing/2014/main" xmlns="" id="{D7CB1004-1F8A-8FFF-E8BD-AB461456171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6A2D1054-4064-606C-39B0-3F7516069436}"/>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295900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0F89365F-855A-035D-9608-8F612587AB88}"/>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7697258B-072B-8358-1152-1ABB1CB70FE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E528A959-D667-FBDF-0F57-2097B042ACD7}"/>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5" name="Θέση υποσέλιδου 4">
            <a:extLst>
              <a:ext uri="{FF2B5EF4-FFF2-40B4-BE49-F238E27FC236}">
                <a16:creationId xmlns:a16="http://schemas.microsoft.com/office/drawing/2014/main" xmlns="" id="{A58A42C7-205D-D42A-C0FE-A9178BD9741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FA1103A9-EBCC-AB77-014E-1D63368BB918}"/>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964764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E3A1422-DFAE-BC70-A9CD-693B2E0193A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567AA603-562E-65D6-3A38-9E6A5094D05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8E631DA9-0C43-5349-D925-D92A6C6C5DC0}"/>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5" name="Θέση υποσέλιδου 4">
            <a:extLst>
              <a:ext uri="{FF2B5EF4-FFF2-40B4-BE49-F238E27FC236}">
                <a16:creationId xmlns:a16="http://schemas.microsoft.com/office/drawing/2014/main" xmlns="" id="{21CFEE53-94F0-6CDA-2512-4D374351C5F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3F9F4455-CDDE-F6D6-D0A5-CCC364C7C757}"/>
              </a:ext>
            </a:extLst>
          </p:cNvPr>
          <p:cNvSpPr>
            <a:spLocks noGrp="1"/>
          </p:cNvSpPr>
          <p:nvPr>
            <p:ph type="sldNum" sz="quarter" idx="12"/>
          </p:nvPr>
        </p:nvSpPr>
        <p:spPr/>
        <p:txBody>
          <a:bodyPr/>
          <a:lstStyle/>
          <a:p>
            <a:fld id="{56F220EC-700E-4E95-9172-28271BC95E3C}" type="slidenum">
              <a:rPr lang="el-GR" smtClean="0"/>
              <a:pPr/>
              <a:t>‹#›</a:t>
            </a:fld>
            <a:endParaRPr lang="el-GR"/>
          </a:p>
        </p:txBody>
      </p:sp>
      <p:sp>
        <p:nvSpPr>
          <p:cNvPr id="7" name="Ορθογώνιο 6">
            <a:extLst>
              <a:ext uri="{FF2B5EF4-FFF2-40B4-BE49-F238E27FC236}">
                <a16:creationId xmlns:a16="http://schemas.microsoft.com/office/drawing/2014/main" xmlns="" id="{B6698400-AC76-42CC-3904-1E2D92E3312A}"/>
              </a:ext>
            </a:extLst>
          </p:cNvPr>
          <p:cNvSpPr/>
          <p:nvPr userDrawn="1"/>
        </p:nvSpPr>
        <p:spPr>
          <a:xfrm>
            <a:off x="0" y="0"/>
            <a:ext cx="12192000" cy="849745"/>
          </a:xfrm>
          <a:prstGeom prst="rect">
            <a:avLst/>
          </a:prstGeom>
          <a:solidFill>
            <a:srgbClr val="00B05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429279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A3D78DB-AB59-0C6B-8FA9-E357BA5A35C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24A779B9-828D-9B7F-9CBD-BE3149C13C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AE1E5BB9-E104-A009-046E-927722B88ED4}"/>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5" name="Θέση υποσέλιδου 4">
            <a:extLst>
              <a:ext uri="{FF2B5EF4-FFF2-40B4-BE49-F238E27FC236}">
                <a16:creationId xmlns:a16="http://schemas.microsoft.com/office/drawing/2014/main" xmlns="" id="{A4D3088F-F958-412C-35CA-911C909639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CC527C93-D686-6ECF-B24D-A6BC9CA41082}"/>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77759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0A7C0AA-2C55-A12B-13FB-6D415BD74C9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C40354F6-7EB3-072E-9720-F435BFF0B7C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8E9210A5-18ED-D430-545A-980750FD9FC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88D68DB2-87D2-1B8A-6620-B8DB857185A7}"/>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6" name="Θέση υποσέλιδου 5">
            <a:extLst>
              <a:ext uri="{FF2B5EF4-FFF2-40B4-BE49-F238E27FC236}">
                <a16:creationId xmlns:a16="http://schemas.microsoft.com/office/drawing/2014/main" xmlns="" id="{79C9B0E7-9D5A-476D-2A74-14805169983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A1B57656-FD65-9C99-6D8C-37D7792DBD5E}"/>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354411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CCD92DF-1C6C-9A45-1631-977E5A14FAE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B564F17D-3A86-3BAE-08F0-5DF2D56233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860BD190-49B7-FD62-CE1F-00063598A59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7F8F8DF5-2C03-048E-E0E4-EAF084073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60433348-FF25-7029-8165-7D85B578EAB9}"/>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424482CD-E901-BD0C-510B-8DC793C0660C}"/>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8" name="Θέση υποσέλιδου 7">
            <a:extLst>
              <a:ext uri="{FF2B5EF4-FFF2-40B4-BE49-F238E27FC236}">
                <a16:creationId xmlns:a16="http://schemas.microsoft.com/office/drawing/2014/main" xmlns="" id="{C832D7A4-3E5F-DB7A-6EEB-60AE650F572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C6EFF91E-117E-571F-C02B-D3F26ECF6002}"/>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118213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E1972AA-244B-A52D-ACF7-20027DBCF78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BA7D9478-892C-DB07-383E-B9CC65945025}"/>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4" name="Θέση υποσέλιδου 3">
            <a:extLst>
              <a:ext uri="{FF2B5EF4-FFF2-40B4-BE49-F238E27FC236}">
                <a16:creationId xmlns:a16="http://schemas.microsoft.com/office/drawing/2014/main" xmlns="" id="{853AFE68-16F0-50E7-1522-E45CB656735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B57E8AEB-18E8-DA77-A537-6419B5824FAA}"/>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369958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7F084A70-E256-D594-E8F8-330458253FF7}"/>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3" name="Θέση υποσέλιδου 2">
            <a:extLst>
              <a:ext uri="{FF2B5EF4-FFF2-40B4-BE49-F238E27FC236}">
                <a16:creationId xmlns:a16="http://schemas.microsoft.com/office/drawing/2014/main" xmlns="" id="{FD7F4DA6-44E0-BF46-686E-7F5B8A52597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56AD461B-FD9B-A584-1279-DE97785BDDE0}"/>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144930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C812AC3B-3833-E46D-C6B6-E2BFB318918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F00D8786-1FEE-3962-C022-3704F8C2F3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4F7B955B-6554-E4FC-8277-77699FBE0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1C440FDE-7D30-66DE-31A1-5FBC277B0362}"/>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6" name="Θέση υποσέλιδου 5">
            <a:extLst>
              <a:ext uri="{FF2B5EF4-FFF2-40B4-BE49-F238E27FC236}">
                <a16:creationId xmlns:a16="http://schemas.microsoft.com/office/drawing/2014/main" xmlns="" id="{8F8381D5-AEDB-40F5-5EDB-B44B5E5F581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6F7D200B-67E8-7088-1749-73CCBD288A22}"/>
              </a:ext>
            </a:extLst>
          </p:cNvPr>
          <p:cNvSpPr>
            <a:spLocks noGrp="1"/>
          </p:cNvSpPr>
          <p:nvPr>
            <p:ph type="sldNum" sz="quarter" idx="12"/>
          </p:nvPr>
        </p:nvSpPr>
        <p:spPr/>
        <p:txBody>
          <a:bodyPr/>
          <a:lstStyle/>
          <a:p>
            <a:fld id="{56F220EC-700E-4E95-9172-28271BC95E3C}" type="slidenum">
              <a:rPr lang="el-GR" smtClean="0"/>
              <a:pPr/>
              <a:t>‹#›</a:t>
            </a:fld>
            <a:endParaRPr lang="el-GR"/>
          </a:p>
        </p:txBody>
      </p:sp>
      <p:sp>
        <p:nvSpPr>
          <p:cNvPr id="8" name="Ορθογώνιο 7">
            <a:extLst>
              <a:ext uri="{FF2B5EF4-FFF2-40B4-BE49-F238E27FC236}">
                <a16:creationId xmlns:a16="http://schemas.microsoft.com/office/drawing/2014/main" xmlns="" id="{317C8037-D7B1-7FF0-B02F-6631B28C8348}"/>
              </a:ext>
            </a:extLst>
          </p:cNvPr>
          <p:cNvSpPr/>
          <p:nvPr userDrawn="1"/>
        </p:nvSpPr>
        <p:spPr>
          <a:xfrm>
            <a:off x="0" y="0"/>
            <a:ext cx="12192000" cy="849745"/>
          </a:xfrm>
          <a:prstGeom prst="rect">
            <a:avLst/>
          </a:prstGeom>
          <a:solidFill>
            <a:srgbClr val="00B05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98377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6D66A5-43C6-CBE5-C436-89765F1DDA7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1114DDAA-6D6D-B1FC-998D-A8B0C150E1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331E0BFE-985D-1B82-6EF7-DDA1921C4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1EE6C68F-B507-2937-0920-89359B46FA5F}"/>
              </a:ext>
            </a:extLst>
          </p:cNvPr>
          <p:cNvSpPr>
            <a:spLocks noGrp="1"/>
          </p:cNvSpPr>
          <p:nvPr>
            <p:ph type="dt" sz="half" idx="10"/>
          </p:nvPr>
        </p:nvSpPr>
        <p:spPr/>
        <p:txBody>
          <a:bodyPr/>
          <a:lstStyle/>
          <a:p>
            <a:fld id="{7BB3B830-5E08-4649-B96F-CC948AE15204}" type="datetimeFigureOut">
              <a:rPr lang="el-GR" smtClean="0"/>
              <a:pPr/>
              <a:t>10/3/2025</a:t>
            </a:fld>
            <a:endParaRPr lang="el-GR"/>
          </a:p>
        </p:txBody>
      </p:sp>
      <p:sp>
        <p:nvSpPr>
          <p:cNvPr id="6" name="Θέση υποσέλιδου 5">
            <a:extLst>
              <a:ext uri="{FF2B5EF4-FFF2-40B4-BE49-F238E27FC236}">
                <a16:creationId xmlns:a16="http://schemas.microsoft.com/office/drawing/2014/main" xmlns="" id="{1D3745FA-0013-59EE-C345-ADE493458AB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955982C7-AB9E-197B-2503-8EED35C0AE20}"/>
              </a:ext>
            </a:extLst>
          </p:cNvPr>
          <p:cNvSpPr>
            <a:spLocks noGrp="1"/>
          </p:cNvSpPr>
          <p:nvPr>
            <p:ph type="sldNum" sz="quarter" idx="12"/>
          </p:nvPr>
        </p:nvSpPr>
        <p:spPr/>
        <p:txBody>
          <a:body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318148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4FA0A18B-A0EB-2FAB-C07F-E9022A4A6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50CD2051-0B9E-B46E-612D-08F791340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10185D75-EB2C-5C2E-20EA-3642BF66E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3B830-5E08-4649-B96F-CC948AE15204}" type="datetimeFigureOut">
              <a:rPr lang="el-GR" smtClean="0"/>
              <a:pPr/>
              <a:t>10/3/2025</a:t>
            </a:fld>
            <a:endParaRPr lang="el-GR"/>
          </a:p>
        </p:txBody>
      </p:sp>
      <p:sp>
        <p:nvSpPr>
          <p:cNvPr id="5" name="Θέση υποσέλιδου 4">
            <a:extLst>
              <a:ext uri="{FF2B5EF4-FFF2-40B4-BE49-F238E27FC236}">
                <a16:creationId xmlns:a16="http://schemas.microsoft.com/office/drawing/2014/main" xmlns="" id="{E7C18F2C-1801-16A3-2D3E-CDB4682D4D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3200FB2F-273B-CDEA-0523-8DB540C2D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220EC-700E-4E95-9172-28271BC95E3C}" type="slidenum">
              <a:rPr lang="el-GR" smtClean="0"/>
              <a:pPr/>
              <a:t>‹#›</a:t>
            </a:fld>
            <a:endParaRPr lang="el-GR"/>
          </a:p>
        </p:txBody>
      </p:sp>
    </p:spTree>
    <p:extLst>
      <p:ext uri="{BB962C8B-B14F-4D97-AF65-F5344CB8AC3E}">
        <p14:creationId xmlns:p14="http://schemas.microsoft.com/office/powerpoint/2010/main" xmlns="" val="2221413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a:extLst>
              <a:ext uri="{FF2B5EF4-FFF2-40B4-BE49-F238E27FC236}">
                <a16:creationId xmlns:a16="http://schemas.microsoft.com/office/drawing/2014/main" xmlns="" id="{A13D4923-D09E-DE87-D63C-3C98621E5EDB}"/>
              </a:ext>
            </a:extLst>
          </p:cNvPr>
          <p:cNvSpPr/>
          <p:nvPr/>
        </p:nvSpPr>
        <p:spPr>
          <a:xfrm>
            <a:off x="1" y="2384981"/>
            <a:ext cx="12192000" cy="1656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xmlns="" id="{5109E65D-0911-F5F6-46CD-D4AA7F8DF5DC}"/>
              </a:ext>
            </a:extLst>
          </p:cNvPr>
          <p:cNvSpPr txBox="1"/>
          <p:nvPr/>
        </p:nvSpPr>
        <p:spPr>
          <a:xfrm>
            <a:off x="5505254" y="2490016"/>
            <a:ext cx="6592479" cy="1395190"/>
          </a:xfrm>
          <a:prstGeom prst="rect">
            <a:avLst/>
          </a:prstGeom>
          <a:noFill/>
        </p:spPr>
        <p:txBody>
          <a:bodyPr wrap="square" rtlCol="0">
            <a:spAutoFit/>
          </a:bodyPr>
          <a:lstStyle/>
          <a:p>
            <a:pPr algn="ctr">
              <a:lnSpc>
                <a:spcPct val="150000"/>
              </a:lnSpc>
            </a:pPr>
            <a:r>
              <a:rPr lang="el-GR" sz="3000" b="1" dirty="0">
                <a:solidFill>
                  <a:schemeClr val="bg1"/>
                </a:solidFill>
                <a:effectLst>
                  <a:outerShdw blurRad="38100" dist="38100" dir="2700000" algn="tl">
                    <a:srgbClr val="000000">
                      <a:alpha val="43137"/>
                    </a:srgbClr>
                  </a:outerShdw>
                </a:effectLst>
                <a:latin typeface="Bookman Old Style" panose="02050604050505020204" pitchFamily="18" charset="0"/>
                <a:ea typeface="Cambria" panose="02040503050406030204" pitchFamily="18" charset="0"/>
              </a:rPr>
              <a:t>ΑΠΟΛΟΓΙΣΜΟΣ ΠΕΠΡΑΓΜΕΝΩΝ</a:t>
            </a:r>
          </a:p>
          <a:p>
            <a:pPr algn="ctr">
              <a:lnSpc>
                <a:spcPct val="150000"/>
              </a:lnSpc>
            </a:pPr>
            <a:r>
              <a:rPr lang="el-GR" sz="3000" b="1" dirty="0">
                <a:solidFill>
                  <a:schemeClr val="bg1"/>
                </a:solidFill>
                <a:effectLst>
                  <a:outerShdw blurRad="38100" dist="38100" dir="2700000" algn="tl">
                    <a:srgbClr val="000000">
                      <a:alpha val="43137"/>
                    </a:srgbClr>
                  </a:outerShdw>
                </a:effectLst>
                <a:latin typeface="Bookman Old Style" panose="02050604050505020204" pitchFamily="18" charset="0"/>
                <a:ea typeface="Cambria" panose="02040503050406030204" pitchFamily="18" charset="0"/>
              </a:rPr>
              <a:t>11 ΦΕΒ 2024 – 21 ΦΕΒ 2025</a:t>
            </a:r>
          </a:p>
        </p:txBody>
      </p:sp>
      <p:pic>
        <p:nvPicPr>
          <p:cNvPr id="3" name="Εικόνα 2" descr="Εικόνα που περιέχει κείμενο, ζωγραφιά, σκίτσο/σχέδιο, εικονογράφηση&#10;&#10;Το περιεχόμενο που δημιουργείται από τεχνολογία AI ενδέχεται να είναι εσφαλμένο.">
            <a:extLst>
              <a:ext uri="{FF2B5EF4-FFF2-40B4-BE49-F238E27FC236}">
                <a16:creationId xmlns:a16="http://schemas.microsoft.com/office/drawing/2014/main" xmlns="" id="{4B05F0CF-5AC4-69A5-3CBE-24F712366588}"/>
              </a:ext>
            </a:extLst>
          </p:cNvPr>
          <p:cNvPicPr>
            <a:picLocks noChangeAspect="1"/>
          </p:cNvPicPr>
          <p:nvPr/>
        </p:nvPicPr>
        <p:blipFill>
          <a:blip r:embed="rId2">
            <a:extLst>
              <a:ext uri="{28A0092B-C50C-407E-A947-70E740481C1C}">
                <a14:useLocalDpi xmlns:a14="http://schemas.microsoft.com/office/drawing/2010/main" xmlns="" val="0"/>
              </a:ext>
            </a:extLst>
          </a:blip>
          <a:srcRect l="9884" t="11821" r="11965" b="8866"/>
          <a:stretch/>
        </p:blipFill>
        <p:spPr>
          <a:xfrm>
            <a:off x="94267" y="339364"/>
            <a:ext cx="5177288" cy="5797485"/>
          </a:xfrm>
          <a:prstGeom prst="rect">
            <a:avLst/>
          </a:prstGeom>
        </p:spPr>
      </p:pic>
    </p:spTree>
    <p:extLst>
      <p:ext uri="{BB962C8B-B14F-4D97-AF65-F5344CB8AC3E}">
        <p14:creationId xmlns:p14="http://schemas.microsoft.com/office/powerpoint/2010/main" xmlns="" val="403582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Τίτλος 1">
            <a:extLst>
              <a:ext uri="{FF2B5EF4-FFF2-40B4-BE49-F238E27FC236}">
                <a16:creationId xmlns:a16="http://schemas.microsoft.com/office/drawing/2014/main" xmlns="" id="{15DA1057-37E1-C917-6CC8-F37082660980}"/>
              </a:ext>
            </a:extLst>
          </p:cNvPr>
          <p:cNvSpPr>
            <a:spLocks noGrp="1"/>
          </p:cNvSpPr>
          <p:nvPr>
            <p:ph type="title"/>
          </p:nvPr>
        </p:nvSpPr>
        <p:spPr>
          <a:xfrm>
            <a:off x="504308" y="103695"/>
            <a:ext cx="11393130" cy="701099"/>
          </a:xfrm>
        </p:spPr>
        <p:txBody>
          <a:bodyPr/>
          <a:lstStyle/>
          <a:p>
            <a:pPr algn="ctr"/>
            <a:r>
              <a:rPr lang="el-GR" b="1" spc="600" dirty="0">
                <a:solidFill>
                  <a:schemeClr val="bg1"/>
                </a:solidFill>
                <a:effectLst>
                  <a:outerShdw blurRad="38100" dist="38100" dir="2700000" algn="tl">
                    <a:srgbClr val="000000">
                      <a:alpha val="43137"/>
                    </a:srgbClr>
                  </a:outerShdw>
                </a:effectLst>
                <a:latin typeface="Bookman Old Style" panose="02050604050505020204" pitchFamily="18" charset="0"/>
                <a:ea typeface="Cambria" panose="02040503050406030204" pitchFamily="18" charset="0"/>
              </a:rPr>
              <a:t>ΦΙΛΟΞΕΝΗΣΑΜΕ </a:t>
            </a:r>
          </a:p>
        </p:txBody>
      </p:sp>
      <p:sp>
        <p:nvSpPr>
          <p:cNvPr id="3" name="TextBox 2">
            <a:extLst>
              <a:ext uri="{FF2B5EF4-FFF2-40B4-BE49-F238E27FC236}">
                <a16:creationId xmlns:a16="http://schemas.microsoft.com/office/drawing/2014/main" xmlns="" id="{2267F5F2-5F7F-2E37-2CD1-BDA6421168BD}"/>
              </a:ext>
            </a:extLst>
          </p:cNvPr>
          <p:cNvSpPr txBox="1"/>
          <p:nvPr/>
        </p:nvSpPr>
        <p:spPr>
          <a:xfrm>
            <a:off x="2330461" y="1280447"/>
            <a:ext cx="6108568" cy="5038944"/>
          </a:xfrm>
          <a:prstGeom prst="rect">
            <a:avLst/>
          </a:prstGeom>
          <a:noFill/>
        </p:spPr>
        <p:txBody>
          <a:bodyPr wrap="square">
            <a:spAutoFit/>
          </a:bodyPr>
          <a:lstStyle/>
          <a:p>
            <a:pPr marR="0" lvl="0" algn="just">
              <a:lnSpc>
                <a:spcPct val="150000"/>
              </a:lnSpc>
              <a:spcBef>
                <a:spcPts val="600"/>
              </a:spcBef>
            </a:pPr>
            <a:r>
              <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Την Γενική Συνέλευση της Ομοσπονδίας Σωματείων Ελλήνων Αφρικής (</a:t>
            </a:r>
            <a:r>
              <a:rPr lang="el-GR" sz="2000" b="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Ο.Σ.Ε.Α</a:t>
            </a:r>
            <a:r>
              <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a:t>
            </a:r>
          </a:p>
          <a:p>
            <a:pPr marR="0" lvl="0" algn="just">
              <a:lnSpc>
                <a:spcPct val="150000"/>
              </a:lnSpc>
              <a:spcBef>
                <a:spcPts val="600"/>
              </a:spcBef>
            </a:pPr>
            <a:endPar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a:p>
            <a:pPr marR="0" lvl="0" algn="just">
              <a:lnSpc>
                <a:spcPct val="150000"/>
              </a:lnSpc>
              <a:spcBef>
                <a:spcPts val="600"/>
              </a:spcBef>
            </a:pPr>
            <a:endParaRPr lang="en-US"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a:p>
            <a:pPr marR="0" lvl="0" algn="just">
              <a:lnSpc>
                <a:spcPct val="150000"/>
              </a:lnSpc>
              <a:spcBef>
                <a:spcPts val="600"/>
              </a:spcBef>
            </a:pPr>
            <a:r>
              <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Το Χριστουγεννιάτικο 2024 </a:t>
            </a:r>
            <a:r>
              <a:rPr lang="el-GR" sz="2000" b="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μπαζάρ</a:t>
            </a:r>
            <a:r>
              <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 του Συλλόγου βοηθείας παιδιών «</a:t>
            </a:r>
            <a:r>
              <a:rPr lang="en-US"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LALIBELA</a:t>
            </a:r>
            <a:r>
              <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a:t>
            </a:r>
          </a:p>
          <a:p>
            <a:pPr marR="0" lvl="0" algn="just">
              <a:lnSpc>
                <a:spcPct val="150000"/>
              </a:lnSpc>
              <a:spcBef>
                <a:spcPts val="600"/>
              </a:spcBef>
            </a:pPr>
            <a:endParaRPr lang="el-GR"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a:p>
            <a:pPr marR="0" lvl="0" algn="just">
              <a:lnSpc>
                <a:spcPct val="150000"/>
              </a:lnSpc>
              <a:spcBef>
                <a:spcPts val="600"/>
              </a:spcBef>
            </a:pPr>
            <a:r>
              <a:rPr lang="el-GR" sz="2000" b="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Έκθεση ζωγραφικής του κ. </a:t>
            </a:r>
            <a:r>
              <a:rPr lang="el-GR" sz="2000" b="1" kern="1200"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Αντωνά</a:t>
            </a:r>
            <a:r>
              <a:rPr lang="el-GR" sz="2000" b="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 Μιχαηλίδη και του φίλου του Συλλόγου κ. Νικολάου </a:t>
            </a:r>
            <a:r>
              <a:rPr lang="el-GR" sz="2000" b="1" kern="1200"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Γαζέπη</a:t>
            </a:r>
            <a:endParaRPr lang="en-US" sz="20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p:txBody>
      </p:sp>
      <p:pic>
        <p:nvPicPr>
          <p:cNvPr id="4" name="Εικόνα 3" descr="Εικόνα που περιέχει κείμενο, χάρτης&#10;&#10;Το περιεχόμενο που δημιουργείται από τεχνολογία AI ενδέχεται να είναι εσφαλμένο.">
            <a:extLst>
              <a:ext uri="{FF2B5EF4-FFF2-40B4-BE49-F238E27FC236}">
                <a16:creationId xmlns:a16="http://schemas.microsoft.com/office/drawing/2014/main" xmlns="" id="{65E9F0EA-6A33-1FA8-2DC3-0118093DEFB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059" y="895009"/>
            <a:ext cx="2345470" cy="2179375"/>
          </a:xfrm>
          <a:prstGeom prst="rect">
            <a:avLst/>
          </a:prstGeom>
        </p:spPr>
      </p:pic>
      <p:pic>
        <p:nvPicPr>
          <p:cNvPr id="5" name="Εικόνα 4" descr="Εικόνα που περιέχει εσωτερικός χώρος, έπιπλα, καρέκλα,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xmlns="" id="{29F1562F-B70E-B3B8-224D-DC1AA65FA68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97245" y="958257"/>
            <a:ext cx="3283677" cy="2462758"/>
          </a:xfrm>
          <a:prstGeom prst="rect">
            <a:avLst/>
          </a:prstGeom>
        </p:spPr>
      </p:pic>
      <p:pic>
        <p:nvPicPr>
          <p:cNvPr id="1026" name="Picture 2">
            <a:extLst>
              <a:ext uri="{FF2B5EF4-FFF2-40B4-BE49-F238E27FC236}">
                <a16:creationId xmlns:a16="http://schemas.microsoft.com/office/drawing/2014/main" xmlns="" id="{B3E98706-BC7F-9D2F-8ED1-F8F4D1CA21B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1143" y="3285038"/>
            <a:ext cx="1983131" cy="23857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Εικόνα 6" descr="Εικόνα που περιέχει ζωγραφιά, σκίτσο/σχέδιο, ζωγραφική, εικονογράφηση&#10;&#10;Το περιεχόμενο που δημιουργείται από τεχνολογία AI ενδέχεται να είναι εσφαλμένο.">
            <a:extLst>
              <a:ext uri="{FF2B5EF4-FFF2-40B4-BE49-F238E27FC236}">
                <a16:creationId xmlns:a16="http://schemas.microsoft.com/office/drawing/2014/main" xmlns="" id="{3602C8E9-21A9-D16C-598E-D0983496290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035755" y="3521756"/>
            <a:ext cx="2332971" cy="3232549"/>
          </a:xfrm>
          <a:prstGeom prst="rect">
            <a:avLst/>
          </a:prstGeom>
        </p:spPr>
      </p:pic>
    </p:spTree>
    <p:extLst>
      <p:ext uri="{BB962C8B-B14F-4D97-AF65-F5344CB8AC3E}">
        <p14:creationId xmlns:p14="http://schemas.microsoft.com/office/powerpoint/2010/main" xmlns="" val="2373984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AF7EBE-0498-3A07-4C9B-48398C6EABBF}"/>
            </a:ext>
          </a:extLst>
        </p:cNvPr>
        <p:cNvGrpSpPr/>
        <p:nvPr/>
      </p:nvGrpSpPr>
      <p:grpSpPr>
        <a:xfrm>
          <a:off x="0" y="0"/>
          <a:ext cx="0" cy="0"/>
          <a:chOff x="0" y="0"/>
          <a:chExt cx="0" cy="0"/>
        </a:xfrm>
      </p:grpSpPr>
      <p:sp>
        <p:nvSpPr>
          <p:cNvPr id="74" name="Τίτλος 1">
            <a:extLst>
              <a:ext uri="{FF2B5EF4-FFF2-40B4-BE49-F238E27FC236}">
                <a16:creationId xmlns:a16="http://schemas.microsoft.com/office/drawing/2014/main" xmlns="" id="{11EEEFA2-D5B9-CCC2-1AAA-7A682A9EA7EF}"/>
              </a:ext>
            </a:extLst>
          </p:cNvPr>
          <p:cNvSpPr>
            <a:spLocks noGrp="1"/>
          </p:cNvSpPr>
          <p:nvPr>
            <p:ph type="title"/>
          </p:nvPr>
        </p:nvSpPr>
        <p:spPr>
          <a:xfrm>
            <a:off x="504308" y="103695"/>
            <a:ext cx="11393130" cy="701099"/>
          </a:xfrm>
        </p:spPr>
        <p:txBody>
          <a:bodyPr/>
          <a:lstStyle/>
          <a:p>
            <a:pPr algn="ctr"/>
            <a:r>
              <a:rPr lang="el-GR" spc="600" dirty="0">
                <a:solidFill>
                  <a:schemeClr val="bg1"/>
                </a:solidFill>
                <a:latin typeface="Bookman Old Style" panose="02050604050505020204" pitchFamily="18" charset="0"/>
                <a:ea typeface="Cambria" panose="02040503050406030204" pitchFamily="18" charset="0"/>
              </a:rPr>
              <a:t>ΦΙΛΟΞΕΝΗΣΑΜΕ </a:t>
            </a:r>
          </a:p>
        </p:txBody>
      </p:sp>
      <p:sp>
        <p:nvSpPr>
          <p:cNvPr id="3" name="TextBox 2">
            <a:extLst>
              <a:ext uri="{FF2B5EF4-FFF2-40B4-BE49-F238E27FC236}">
                <a16:creationId xmlns:a16="http://schemas.microsoft.com/office/drawing/2014/main" xmlns="" id="{DD75E477-FABE-7ABE-8CA9-0EDAD5D03872}"/>
              </a:ext>
            </a:extLst>
          </p:cNvPr>
          <p:cNvSpPr txBox="1"/>
          <p:nvPr/>
        </p:nvSpPr>
        <p:spPr>
          <a:xfrm>
            <a:off x="4339614" y="1466077"/>
            <a:ext cx="6108568" cy="1211614"/>
          </a:xfrm>
          <a:prstGeom prst="rect">
            <a:avLst/>
          </a:prstGeom>
          <a:noFill/>
        </p:spPr>
        <p:txBody>
          <a:bodyPr wrap="square">
            <a:spAutoFit/>
          </a:bodyPr>
          <a:lstStyle/>
          <a:p>
            <a:pPr marR="0" lvl="0" algn="just">
              <a:lnSpc>
                <a:spcPct val="150000"/>
              </a:lnSpc>
              <a:spcBef>
                <a:spcPts val="600"/>
              </a:spcBef>
            </a:pPr>
            <a:r>
              <a:rPr lang="el-GR" sz="24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Δράσεις με τον Σύλλογο «ΠΕΛΑΡΓΟΣ</a:t>
            </a:r>
          </a:p>
          <a:p>
            <a:pPr marR="0" lvl="0" algn="just">
              <a:lnSpc>
                <a:spcPct val="150000"/>
              </a:lnSpc>
              <a:spcBef>
                <a:spcPts val="600"/>
              </a:spcBef>
            </a:pPr>
            <a:endParaRPr lang="el-GR" sz="24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p:txBody>
      </p:sp>
      <p:pic>
        <p:nvPicPr>
          <p:cNvPr id="5" name="Εικόνα 4" descr="Εικόνα που περιέχει ρουχισμός, γυναίκα, άτομο, παπούτσια&#10;&#10;Το περιεχόμενο που δημιουργείται από τεχνολογία AI ενδέχεται να είναι εσφαλμένο.">
            <a:extLst>
              <a:ext uri="{FF2B5EF4-FFF2-40B4-BE49-F238E27FC236}">
                <a16:creationId xmlns:a16="http://schemas.microsoft.com/office/drawing/2014/main" xmlns="" id="{0949675E-A11F-9259-E36F-5D7C03BC23B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52307"/>
            <a:ext cx="4166647" cy="3346316"/>
          </a:xfrm>
          <a:prstGeom prst="rect">
            <a:avLst/>
          </a:prstGeom>
        </p:spPr>
      </p:pic>
      <p:sp>
        <p:nvSpPr>
          <p:cNvPr id="7" name="TextBox 6">
            <a:extLst>
              <a:ext uri="{FF2B5EF4-FFF2-40B4-BE49-F238E27FC236}">
                <a16:creationId xmlns:a16="http://schemas.microsoft.com/office/drawing/2014/main" xmlns="" id="{4CBDBE9C-DB21-DD9B-EBF3-F0F214CCA3D8}"/>
              </a:ext>
            </a:extLst>
          </p:cNvPr>
          <p:cNvSpPr txBox="1"/>
          <p:nvPr/>
        </p:nvSpPr>
        <p:spPr>
          <a:xfrm>
            <a:off x="175967" y="4925647"/>
            <a:ext cx="5920033" cy="1134670"/>
          </a:xfrm>
          <a:prstGeom prst="rect">
            <a:avLst/>
          </a:prstGeom>
          <a:noFill/>
        </p:spPr>
        <p:txBody>
          <a:bodyPr wrap="square">
            <a:spAutoFit/>
          </a:bodyPr>
          <a:lstStyle/>
          <a:p>
            <a:pPr marR="0" lvl="0" algn="ctr">
              <a:lnSpc>
                <a:spcPct val="150000"/>
              </a:lnSpc>
              <a:spcBef>
                <a:spcPts val="600"/>
              </a:spcBef>
            </a:pPr>
            <a:r>
              <a:rPr lang="el-GR" sz="24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Τιμητική εκδήλωση για τον Κύπριο έφηβο ήρωα Ευαγόρα </a:t>
            </a:r>
            <a:r>
              <a:rPr lang="el-GR" sz="2400" b="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Παλληκαρίδη</a:t>
            </a:r>
            <a:endParaRPr lang="en-US" sz="2400" b="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p:txBody>
      </p:sp>
      <p:grpSp>
        <p:nvGrpSpPr>
          <p:cNvPr id="12" name="Ομάδα 11">
            <a:extLst>
              <a:ext uri="{FF2B5EF4-FFF2-40B4-BE49-F238E27FC236}">
                <a16:creationId xmlns:a16="http://schemas.microsoft.com/office/drawing/2014/main" xmlns="" id="{F601023F-5AA2-0F93-35F5-A735EAAD2EC0}"/>
              </a:ext>
            </a:extLst>
          </p:cNvPr>
          <p:cNvGrpSpPr/>
          <p:nvPr/>
        </p:nvGrpSpPr>
        <p:grpSpPr>
          <a:xfrm>
            <a:off x="5368060" y="2494680"/>
            <a:ext cx="6529378" cy="4302497"/>
            <a:chOff x="5368060" y="2494680"/>
            <a:chExt cx="6529378" cy="4302497"/>
          </a:xfrm>
        </p:grpSpPr>
        <p:pic>
          <p:nvPicPr>
            <p:cNvPr id="2050" name="Picture 2">
              <a:extLst>
                <a:ext uri="{FF2B5EF4-FFF2-40B4-BE49-F238E27FC236}">
                  <a16:creationId xmlns:a16="http://schemas.microsoft.com/office/drawing/2014/main" xmlns="" id="{4F4E2E6A-0AD2-B96D-6967-3460275546F5}"/>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986" t="21718" r="53418" b="57538"/>
            <a:stretch/>
          </p:blipFill>
          <p:spPr bwMode="auto">
            <a:xfrm>
              <a:off x="8870623" y="2494680"/>
              <a:ext cx="3026815" cy="213442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Εικόνα 8" descr="Εικόνα που περιέχει εσωτερικός χώρος, δάπεδο, γκαλερί, τοίχος&#10;&#10;Το περιεχόμενο που δημιουργείται από τεχνολογία AI ενδέχεται να είναι εσφαλμένο.">
              <a:extLst>
                <a:ext uri="{FF2B5EF4-FFF2-40B4-BE49-F238E27FC236}">
                  <a16:creationId xmlns:a16="http://schemas.microsoft.com/office/drawing/2014/main" xmlns="" id="{CC04FEA3-4315-A635-DBA1-69428540E4B6}"/>
                </a:ext>
              </a:extLst>
            </p:cNvPr>
            <p:cNvPicPr>
              <a:picLocks noChangeAspect="1"/>
            </p:cNvPicPr>
            <p:nvPr/>
          </p:nvPicPr>
          <p:blipFill>
            <a:blip r:embed="rId4">
              <a:extLst>
                <a:ext uri="{28A0092B-C50C-407E-A947-70E740481C1C}">
                  <a14:useLocalDpi xmlns:a14="http://schemas.microsoft.com/office/drawing/2010/main" xmlns="" val="0"/>
                </a:ext>
              </a:extLst>
            </a:blip>
            <a:srcRect r="36695"/>
            <a:stretch/>
          </p:blipFill>
          <p:spPr>
            <a:xfrm>
              <a:off x="6301418" y="4596902"/>
              <a:ext cx="4341442" cy="2200275"/>
            </a:xfrm>
            <a:prstGeom prst="rect">
              <a:avLst/>
            </a:prstGeom>
          </p:spPr>
        </p:pic>
        <p:pic>
          <p:nvPicPr>
            <p:cNvPr id="11" name="Εικόνα 10" descr="Εικόνα που περιέχει ρουχισμός, ανθρώπινο πρόσωπο, άτομο,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15F4AFEA-BF0D-93D2-F562-BDB457CC6B68}"/>
                </a:ext>
              </a:extLst>
            </p:cNvPr>
            <p:cNvPicPr>
              <a:picLocks noChangeAspect="1"/>
            </p:cNvPicPr>
            <p:nvPr/>
          </p:nvPicPr>
          <p:blipFill>
            <a:blip r:embed="rId5">
              <a:extLst>
                <a:ext uri="{28A0092B-C50C-407E-A947-70E740481C1C}">
                  <a14:useLocalDpi xmlns:a14="http://schemas.microsoft.com/office/drawing/2010/main" xmlns="" val="0"/>
                </a:ext>
              </a:extLst>
            </a:blip>
            <a:srcRect b="24710"/>
            <a:stretch/>
          </p:blipFill>
          <p:spPr>
            <a:xfrm>
              <a:off x="5368060" y="2509608"/>
              <a:ext cx="3329596" cy="1939843"/>
            </a:xfrm>
            <a:prstGeom prst="rect">
              <a:avLst/>
            </a:prstGeom>
          </p:spPr>
        </p:pic>
      </p:grpSp>
    </p:spTree>
    <p:extLst>
      <p:ext uri="{BB962C8B-B14F-4D97-AF65-F5344CB8AC3E}">
        <p14:creationId xmlns:p14="http://schemas.microsoft.com/office/powerpoint/2010/main" xmlns="" val="37967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F0DE43-BB0D-FA57-0A78-39EF28CFAD4F}"/>
            </a:ext>
          </a:extLst>
        </p:cNvPr>
        <p:cNvGrpSpPr/>
        <p:nvPr/>
      </p:nvGrpSpPr>
      <p:grpSpPr>
        <a:xfrm>
          <a:off x="0" y="0"/>
          <a:ext cx="0" cy="0"/>
          <a:chOff x="0" y="0"/>
          <a:chExt cx="0" cy="0"/>
        </a:xfrm>
      </p:grpSpPr>
      <p:sp>
        <p:nvSpPr>
          <p:cNvPr id="74" name="Τίτλος 1">
            <a:extLst>
              <a:ext uri="{FF2B5EF4-FFF2-40B4-BE49-F238E27FC236}">
                <a16:creationId xmlns:a16="http://schemas.microsoft.com/office/drawing/2014/main" xmlns="" id="{D4029008-1C8E-32A9-9BF2-E3BB85552F91}"/>
              </a:ext>
            </a:extLst>
          </p:cNvPr>
          <p:cNvSpPr>
            <a:spLocks noGrp="1"/>
          </p:cNvSpPr>
          <p:nvPr>
            <p:ph type="title"/>
          </p:nvPr>
        </p:nvSpPr>
        <p:spPr>
          <a:xfrm>
            <a:off x="504308" y="103695"/>
            <a:ext cx="11393130" cy="701099"/>
          </a:xfrm>
        </p:spPr>
        <p:txBody>
          <a:bodyPr/>
          <a:lstStyle/>
          <a:p>
            <a:pPr algn="ctr"/>
            <a:r>
              <a:rPr lang="el-GR" b="1" spc="600" dirty="0">
                <a:solidFill>
                  <a:schemeClr val="bg1"/>
                </a:solidFill>
                <a:effectLst>
                  <a:outerShdw blurRad="38100" dist="38100" dir="2700000" algn="tl">
                    <a:srgbClr val="000000">
                      <a:alpha val="43137"/>
                    </a:srgbClr>
                  </a:outerShdw>
                </a:effectLst>
                <a:latin typeface="Bookman Old Style" panose="02050604050505020204" pitchFamily="18" charset="0"/>
                <a:ea typeface="Cambria" panose="02040503050406030204" pitchFamily="18" charset="0"/>
              </a:rPr>
              <a:t>ΦΙΛΟΞΕΝΗΣΑΜΕ </a:t>
            </a:r>
          </a:p>
        </p:txBody>
      </p:sp>
      <p:sp>
        <p:nvSpPr>
          <p:cNvPr id="3" name="TextBox 2">
            <a:extLst>
              <a:ext uri="{FF2B5EF4-FFF2-40B4-BE49-F238E27FC236}">
                <a16:creationId xmlns:a16="http://schemas.microsoft.com/office/drawing/2014/main" xmlns="" id="{AA25F988-DD9F-0C1D-E9D3-53FDA7B4AB91}"/>
              </a:ext>
            </a:extLst>
          </p:cNvPr>
          <p:cNvSpPr txBox="1"/>
          <p:nvPr/>
        </p:nvSpPr>
        <p:spPr>
          <a:xfrm>
            <a:off x="267234" y="3877769"/>
            <a:ext cx="5134325" cy="1688091"/>
          </a:xfrm>
          <a:prstGeom prst="rect">
            <a:avLst/>
          </a:prstGeom>
          <a:noFill/>
        </p:spPr>
        <p:txBody>
          <a:bodyPr wrap="square">
            <a:spAutoFit/>
          </a:bodyPr>
          <a:lstStyle/>
          <a:p>
            <a:pPr marR="0" lvl="0" algn="just">
              <a:lnSpc>
                <a:spcPct val="150000"/>
              </a:lnSpc>
              <a:spcBef>
                <a:spcPts val="600"/>
              </a:spcBef>
            </a:pP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Συνάντηση της τάξης 1975 και παρουσίαση του καλλιτεχνικού έργου του Άγγελου </a:t>
            </a:r>
            <a:r>
              <a:rPr lang="el-GR"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Κωσταδήμα</a:t>
            </a:r>
            <a:endPar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p:txBody>
      </p:sp>
      <p:pic>
        <p:nvPicPr>
          <p:cNvPr id="2" name="Picture 4">
            <a:extLst>
              <a:ext uri="{FF2B5EF4-FFF2-40B4-BE49-F238E27FC236}">
                <a16:creationId xmlns:a16="http://schemas.microsoft.com/office/drawing/2014/main" xmlns="" id="{B9EDAF89-1E18-3771-A911-7C24152881E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374" t="12568" r="65538" b="13344"/>
          <a:stretch/>
        </p:blipFill>
        <p:spPr bwMode="auto">
          <a:xfrm>
            <a:off x="126936" y="872815"/>
            <a:ext cx="2173203" cy="290499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AA87BEB7-6ABB-DB84-10E4-4352A6274E0D}"/>
              </a:ext>
            </a:extLst>
          </p:cNvPr>
          <p:cNvSpPr txBox="1"/>
          <p:nvPr/>
        </p:nvSpPr>
        <p:spPr>
          <a:xfrm>
            <a:off x="2658358" y="1069051"/>
            <a:ext cx="8908331" cy="1688604"/>
          </a:xfrm>
          <a:prstGeom prst="rect">
            <a:avLst/>
          </a:prstGeom>
          <a:noFill/>
        </p:spPr>
        <p:txBody>
          <a:bodyPr wrap="square">
            <a:spAutoFit/>
          </a:bodyPr>
          <a:lstStyle/>
          <a:p>
            <a:pPr marR="0" lvl="0" algn="just">
              <a:lnSpc>
                <a:spcPct val="150000"/>
              </a:lnSpc>
              <a:spcBef>
                <a:spcPts val="600"/>
              </a:spcBef>
            </a:pP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Βιβλιοπαρουσίαση της </a:t>
            </a:r>
            <a:r>
              <a:rPr lang="el-GR"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κας</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 Μαίρης Μεταξά, με προβολή βίντεο από την σημερινή Αντίς </a:t>
            </a:r>
            <a:r>
              <a:rPr lang="el-GR"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Αμπέμπα</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rPr>
              <a:t> και γενικότερα Αιθιοπία του κ. Θεοδώρου Θεοδοσίου  </a:t>
            </a:r>
            <a:endPar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cs typeface="Calibri" panose="020F0502020204030204" pitchFamily="34" charset="0"/>
            </a:endParaRPr>
          </a:p>
        </p:txBody>
      </p:sp>
      <p:pic>
        <p:nvPicPr>
          <p:cNvPr id="3078" name="Picture 6">
            <a:extLst>
              <a:ext uri="{FF2B5EF4-FFF2-40B4-BE49-F238E27FC236}">
                <a16:creationId xmlns:a16="http://schemas.microsoft.com/office/drawing/2014/main" xmlns="" id="{2804540E-F4B8-335E-19EC-5AC8FF77BE4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43457" y="3063711"/>
            <a:ext cx="6255244" cy="36905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2168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Εικόνα 20" descr="Εικόνα που περιέχει ζωγραφική, ζωγραφιά, τέχνη, μοντέρνα τέχνη&#10;&#10;Το περιεχόμενο που δημιουργείται από τεχνολογία AI ενδέχεται να είναι εσφαλμένο.">
            <a:extLst>
              <a:ext uri="{FF2B5EF4-FFF2-40B4-BE49-F238E27FC236}">
                <a16:creationId xmlns:a16="http://schemas.microsoft.com/office/drawing/2014/main" xmlns="" id="{CA4EDB61-2892-86FE-1937-BE1E53CD78B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63992" y="1050202"/>
            <a:ext cx="4287549" cy="2858366"/>
          </a:xfrm>
          <a:prstGeom prst="rect">
            <a:avLst/>
          </a:prstGeom>
        </p:spPr>
      </p:pic>
      <p:pic>
        <p:nvPicPr>
          <p:cNvPr id="23" name="Εικόνα 22" descr="Εικόνα που περιέχει ρουχισμός, άτομο, παπούτσια, καρέκλα&#10;&#10;Το περιεχόμενο που δημιουργείται από τεχνολογία AI ενδέχεται να είναι εσφαλμένο.">
            <a:extLst>
              <a:ext uri="{FF2B5EF4-FFF2-40B4-BE49-F238E27FC236}">
                <a16:creationId xmlns:a16="http://schemas.microsoft.com/office/drawing/2014/main" xmlns="" id="{C65673A8-552C-4F27-EC4A-61C8CD12806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64199" y="3908568"/>
            <a:ext cx="3845665" cy="2894263"/>
          </a:xfrm>
          <a:prstGeom prst="rect">
            <a:avLst/>
          </a:prstGeom>
        </p:spPr>
      </p:pic>
      <p:pic>
        <p:nvPicPr>
          <p:cNvPr id="25" name="Εικόνα 24" descr="Εικόνα που περιέχει ρουχισμός, άτομο, ανθρώπινο πρόσωπο, παπούτσια&#10;&#10;Το περιεχόμενο που δημιουργείται από τεχνολογία AI ενδέχεται να είναι εσφαλμένο.">
            <a:extLst>
              <a:ext uri="{FF2B5EF4-FFF2-40B4-BE49-F238E27FC236}">
                <a16:creationId xmlns:a16="http://schemas.microsoft.com/office/drawing/2014/main" xmlns="" id="{D15FA22E-048C-FA21-868D-B5409FB868A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6444" y="2276617"/>
            <a:ext cx="4811500" cy="2760697"/>
          </a:xfrm>
          <a:prstGeom prst="rect">
            <a:avLst/>
          </a:prstGeom>
        </p:spPr>
      </p:pic>
      <p:sp>
        <p:nvSpPr>
          <p:cNvPr id="4" name="Τίτλος 1">
            <a:extLst>
              <a:ext uri="{FF2B5EF4-FFF2-40B4-BE49-F238E27FC236}">
                <a16:creationId xmlns:a16="http://schemas.microsoft.com/office/drawing/2014/main" xmlns="" id="{137E4C2C-7113-A9C6-3EB6-2BFA43AF1CB9}"/>
              </a:ext>
            </a:extLst>
          </p:cNvPr>
          <p:cNvSpPr>
            <a:spLocks noGrp="1"/>
          </p:cNvSpPr>
          <p:nvPr>
            <p:ph type="title"/>
          </p:nvPr>
        </p:nvSpPr>
        <p:spPr>
          <a:xfrm>
            <a:off x="504308" y="103695"/>
            <a:ext cx="11393130" cy="701099"/>
          </a:xfrm>
        </p:spPr>
        <p:txBody>
          <a:bodyPr/>
          <a:lstStyle/>
          <a:p>
            <a:pPr algn="ctr"/>
            <a:r>
              <a:rPr lang="el-GR" b="1" spc="600" dirty="0">
                <a:solidFill>
                  <a:srgbClr val="FFFF00"/>
                </a:solidFill>
                <a:effectLst>
                  <a:outerShdw blurRad="38100" dist="38100" dir="2700000" algn="tl">
                    <a:srgbClr val="000000">
                      <a:alpha val="43137"/>
                    </a:srgbClr>
                  </a:outerShdw>
                </a:effectLst>
                <a:latin typeface="Bookman Old Style" panose="02050604050505020204" pitchFamily="18" charset="0"/>
                <a:ea typeface="Cambria" panose="02040503050406030204" pitchFamily="18" charset="0"/>
              </a:rPr>
              <a:t>ΔΙΑΛΕΞΕΙΣ</a:t>
            </a:r>
          </a:p>
        </p:txBody>
      </p:sp>
      <p:sp>
        <p:nvSpPr>
          <p:cNvPr id="6" name="TextBox 5">
            <a:extLst>
              <a:ext uri="{FF2B5EF4-FFF2-40B4-BE49-F238E27FC236}">
                <a16:creationId xmlns:a16="http://schemas.microsoft.com/office/drawing/2014/main" xmlns="" id="{7910491B-3FE5-73C6-EEB3-27BDA0EB64D9}"/>
              </a:ext>
            </a:extLst>
          </p:cNvPr>
          <p:cNvSpPr txBox="1"/>
          <p:nvPr/>
        </p:nvSpPr>
        <p:spPr>
          <a:xfrm>
            <a:off x="240459" y="1179389"/>
            <a:ext cx="7231022" cy="830997"/>
          </a:xfrm>
          <a:prstGeom prst="rect">
            <a:avLst/>
          </a:prstGeom>
          <a:noFill/>
        </p:spPr>
        <p:txBody>
          <a:bodyPr wrap="square">
            <a:spAutoFit/>
          </a:bodyPr>
          <a:lstStyle/>
          <a:p>
            <a:pPr algn="ctr"/>
            <a:r>
              <a:rPr lang="el-GR" sz="2400" b="1" i="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Δρα </a:t>
            </a:r>
            <a:r>
              <a:rPr lang="en-US" sz="2400" b="1" i="1" kern="1200"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Makonen</a:t>
            </a:r>
            <a:r>
              <a:rPr lang="en-US" sz="2400" b="1" i="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Nega</a:t>
            </a:r>
            <a:r>
              <a:rPr lang="el-GR" sz="2400" b="1" i="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με θέμα τη σημασία της ιστορικής μάχης της </a:t>
            </a:r>
            <a:r>
              <a:rPr lang="en-US" sz="2400" b="1" i="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ADWA </a:t>
            </a:r>
            <a:endParaRPr lang="en-US" sz="2400" b="1" i="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xmlns="" val="129214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DB4EC0-4AAC-B637-0222-22C1FFF06235}"/>
            </a:ext>
          </a:extLst>
        </p:cNvPr>
        <p:cNvGrpSpPr/>
        <p:nvPr/>
      </p:nvGrpSpPr>
      <p:grpSpPr>
        <a:xfrm>
          <a:off x="0" y="0"/>
          <a:ext cx="0" cy="0"/>
          <a:chOff x="0" y="0"/>
          <a:chExt cx="0" cy="0"/>
        </a:xfrm>
      </p:grpSpPr>
      <p:sp>
        <p:nvSpPr>
          <p:cNvPr id="4" name="Τίτλος 1">
            <a:extLst>
              <a:ext uri="{FF2B5EF4-FFF2-40B4-BE49-F238E27FC236}">
                <a16:creationId xmlns:a16="http://schemas.microsoft.com/office/drawing/2014/main" xmlns="" id="{1472D2A3-66D6-0A79-E447-CCFEC9A3B18F}"/>
              </a:ext>
            </a:extLst>
          </p:cNvPr>
          <p:cNvSpPr>
            <a:spLocks noGrp="1"/>
          </p:cNvSpPr>
          <p:nvPr>
            <p:ph type="title"/>
          </p:nvPr>
        </p:nvSpPr>
        <p:spPr>
          <a:xfrm>
            <a:off x="504308" y="103695"/>
            <a:ext cx="11393130" cy="701099"/>
          </a:xfrm>
        </p:spPr>
        <p:txBody>
          <a:bodyPr/>
          <a:lstStyle/>
          <a:p>
            <a:pPr algn="ctr"/>
            <a:r>
              <a:rPr lang="el-GR" b="1" spc="600" dirty="0">
                <a:solidFill>
                  <a:srgbClr val="FFFF00"/>
                </a:solidFill>
                <a:latin typeface="Bookman Old Style" panose="02050604050505020204" pitchFamily="18" charset="0"/>
                <a:ea typeface="Cambria" panose="02040503050406030204" pitchFamily="18" charset="0"/>
              </a:rPr>
              <a:t>ΔΙΑΛΕΞΕΙΣ</a:t>
            </a:r>
          </a:p>
        </p:txBody>
      </p:sp>
      <p:pic>
        <p:nvPicPr>
          <p:cNvPr id="3" name="Εικόνα 2" descr="Εικόνα που περιέχει εξωτερικός χώρος/ύπαιθρος, ουρανός, ρουχισμός, φύση&#10;&#10;Το περιεχόμενο που δημιουργείται από τεχνολογία AI ενδέχεται να είναι εσφαλμένο.">
            <a:extLst>
              <a:ext uri="{FF2B5EF4-FFF2-40B4-BE49-F238E27FC236}">
                <a16:creationId xmlns:a16="http://schemas.microsoft.com/office/drawing/2014/main" xmlns="" id="{B9A1157F-5C72-CAE8-6067-8ACF58875CC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64723" y="3831741"/>
            <a:ext cx="4732715" cy="2996342"/>
          </a:xfrm>
          <a:prstGeom prst="rect">
            <a:avLst/>
          </a:prstGeom>
        </p:spPr>
      </p:pic>
      <p:pic>
        <p:nvPicPr>
          <p:cNvPr id="7" name="Εικόνα 6" descr="Εικόνα που περιέχει εξωτερικός χώρος/ύπαιθρος, ουρανός, ρουχισμός, δέντρο&#10;&#10;Το περιεχόμενο που δημιουργείται από τεχνολογία AI ενδέχεται να είναι εσφαλμένο.">
            <a:extLst>
              <a:ext uri="{FF2B5EF4-FFF2-40B4-BE49-F238E27FC236}">
                <a16:creationId xmlns:a16="http://schemas.microsoft.com/office/drawing/2014/main" xmlns="" id="{B71A0F55-949D-F7D4-AED4-F04441A82DC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41688" y="1001235"/>
            <a:ext cx="2889411" cy="3325668"/>
          </a:xfrm>
          <a:prstGeom prst="rect">
            <a:avLst/>
          </a:prstGeom>
        </p:spPr>
      </p:pic>
      <p:pic>
        <p:nvPicPr>
          <p:cNvPr id="11" name="Εικόνα 10" descr="Εικόνα που περιέχει Συλλεκτικό, γραμματόσημο, χαρτί, χάρτινο προϊόν&#10;&#10;Το περιεχόμενο που δημιουργείται από τεχνολογία AI ενδέχεται να είναι εσφαλμένο.">
            <a:extLst>
              <a:ext uri="{FF2B5EF4-FFF2-40B4-BE49-F238E27FC236}">
                <a16:creationId xmlns:a16="http://schemas.microsoft.com/office/drawing/2014/main" xmlns="" id="{EE3AF06E-5AEA-C0C8-1EED-0C7FC584ACF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01187" y="932149"/>
            <a:ext cx="5750581" cy="2786612"/>
          </a:xfrm>
          <a:prstGeom prst="rect">
            <a:avLst/>
          </a:prstGeom>
        </p:spPr>
      </p:pic>
      <p:pic>
        <p:nvPicPr>
          <p:cNvPr id="13" name="Εικόνα 12" descr="Εικόνα που περιέχει ρουχισμός, σνακ, άνδρας, επιτραπέζια σκεύη&#10;&#10;Το περιεχόμενο που δημιουργείται από τεχνολογία AI ενδέχεται να είναι εσφαλμένο.">
            <a:extLst>
              <a:ext uri="{FF2B5EF4-FFF2-40B4-BE49-F238E27FC236}">
                <a16:creationId xmlns:a16="http://schemas.microsoft.com/office/drawing/2014/main" xmlns="" id="{7803709A-2158-9FFD-A112-199A1F698943}"/>
              </a:ext>
            </a:extLst>
          </p:cNvPr>
          <p:cNvPicPr>
            <a:picLocks noChangeAspect="1"/>
          </p:cNvPicPr>
          <p:nvPr/>
        </p:nvPicPr>
        <p:blipFill>
          <a:blip r:embed="rId5">
            <a:extLst>
              <a:ext uri="{28A0092B-C50C-407E-A947-70E740481C1C}">
                <a14:useLocalDpi xmlns:a14="http://schemas.microsoft.com/office/drawing/2010/main" xmlns="" val="0"/>
              </a:ext>
            </a:extLst>
          </a:blip>
          <a:srcRect b="40772"/>
          <a:stretch/>
        </p:blipFill>
        <p:spPr>
          <a:xfrm>
            <a:off x="209262" y="3748193"/>
            <a:ext cx="5886738" cy="3006112"/>
          </a:xfrm>
          <a:prstGeom prst="rect">
            <a:avLst/>
          </a:prstGeom>
        </p:spPr>
      </p:pic>
      <p:pic>
        <p:nvPicPr>
          <p:cNvPr id="15" name="Εικόνα 14" descr="Εικόνα που περιέχει ρουχισμός, βάθρο, αναλόγιο, άτομο&#10;&#10;Το περιεχόμενο που δημιουργείται από τεχνολογία AI ενδέχεται να είναι εσφαλμένο.">
            <a:extLst>
              <a:ext uri="{FF2B5EF4-FFF2-40B4-BE49-F238E27FC236}">
                <a16:creationId xmlns:a16="http://schemas.microsoft.com/office/drawing/2014/main" xmlns="" id="{462453FC-6A90-38E3-7612-C20712013305}"/>
              </a:ext>
            </a:extLst>
          </p:cNvPr>
          <p:cNvPicPr>
            <a:picLocks noChangeAspect="1"/>
          </p:cNvPicPr>
          <p:nvPr/>
        </p:nvPicPr>
        <p:blipFill>
          <a:blip r:embed="rId6">
            <a:extLst>
              <a:ext uri="{28A0092B-C50C-407E-A947-70E740481C1C}">
                <a14:useLocalDpi xmlns:a14="http://schemas.microsoft.com/office/drawing/2010/main" xmlns="" val="0"/>
              </a:ext>
            </a:extLst>
          </a:blip>
          <a:srcRect r="13759" b="23130"/>
          <a:stretch/>
        </p:blipFill>
        <p:spPr>
          <a:xfrm>
            <a:off x="160254" y="865167"/>
            <a:ext cx="2589838" cy="2876481"/>
          </a:xfrm>
          <a:prstGeom prst="rect">
            <a:avLst/>
          </a:prstGeom>
        </p:spPr>
      </p:pic>
      <p:sp>
        <p:nvSpPr>
          <p:cNvPr id="6" name="TextBox 5">
            <a:extLst>
              <a:ext uri="{FF2B5EF4-FFF2-40B4-BE49-F238E27FC236}">
                <a16:creationId xmlns:a16="http://schemas.microsoft.com/office/drawing/2014/main" xmlns="" id="{D6D9412F-4888-E42D-BD18-8E30D1A11060}"/>
              </a:ext>
            </a:extLst>
          </p:cNvPr>
          <p:cNvSpPr txBox="1"/>
          <p:nvPr/>
        </p:nvSpPr>
        <p:spPr>
          <a:xfrm>
            <a:off x="160254" y="5504644"/>
            <a:ext cx="7937371" cy="1323439"/>
          </a:xfrm>
          <a:prstGeom prst="rect">
            <a:avLst/>
          </a:prstGeom>
          <a:solidFill>
            <a:srgbClr val="00B050"/>
          </a:solidFill>
        </p:spPr>
        <p:txBody>
          <a:bodyPr wrap="square">
            <a:spAutoFit/>
          </a:bodyPr>
          <a:lstStyle/>
          <a:p>
            <a:pPr algn="ctr"/>
            <a:r>
              <a:rPr lang="el-GR" sz="2000" b="1" i="1" kern="1200"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Επαμεινώνδα </a:t>
            </a:r>
            <a:r>
              <a:rPr lang="el-GR" sz="2000" b="1" i="1" kern="1200" dirty="0" err="1">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Πανά</a:t>
            </a:r>
            <a:r>
              <a:rPr lang="el-GR" sz="2000" b="1" i="1" kern="1200"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Ομότιμου Καθηγητή Οικονομικού Πανεπιστημίου Αθηνών, με τίτλο </a:t>
            </a:r>
          </a:p>
          <a:p>
            <a:pPr algn="ctr"/>
            <a:r>
              <a:rPr lang="el-GR" sz="2000" b="1" i="1" kern="1200"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«Η διαχρονική σημασία της μάχης του Μαραθώνα 2500 χρόνια μετά». </a:t>
            </a:r>
            <a:endParaRPr lang="en-US" sz="2000" b="1" i="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xmlns="" val="248089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F7C9C9-CF85-645A-8662-074F02360E0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104C588C-CDE5-9854-6F02-D12DD116E246}"/>
              </a:ext>
            </a:extLst>
          </p:cNvPr>
          <p:cNvSpPr>
            <a:spLocks noGrp="1"/>
          </p:cNvSpPr>
          <p:nvPr>
            <p:ph type="title"/>
          </p:nvPr>
        </p:nvSpPr>
        <p:spPr>
          <a:xfrm>
            <a:off x="504308" y="103695"/>
            <a:ext cx="11393130" cy="701099"/>
          </a:xfrm>
        </p:spPr>
        <p:txBody>
          <a:bodyPr/>
          <a:lstStyle/>
          <a:p>
            <a:pPr algn="ctr"/>
            <a:r>
              <a:rPr lang="el-GR" spc="600" dirty="0">
                <a:solidFill>
                  <a:srgbClr val="002060"/>
                </a:solidFill>
                <a:latin typeface="Bookman Old Style" panose="02050604050505020204" pitchFamily="18" charset="0"/>
                <a:ea typeface="Cambria" panose="02040503050406030204" pitchFamily="18" charset="0"/>
              </a:rPr>
              <a:t>ΣΥΝΑΝΤΗΣΕΙΣ - ΠΑΡΕΜΒΑΣΕΙΣ</a:t>
            </a:r>
          </a:p>
        </p:txBody>
      </p:sp>
      <p:pic>
        <p:nvPicPr>
          <p:cNvPr id="19" name="Εικόνα 18" descr="Εικόνα που περιέχει κείμενο, στιγμιότυπο οθόνης, εφημερίδα, Δημοσίευση&#10;&#10;Το περιεχόμενο που δημιουργείται από τεχνολογία AI ενδέχεται να είναι εσφαλμένο.">
            <a:extLst>
              <a:ext uri="{FF2B5EF4-FFF2-40B4-BE49-F238E27FC236}">
                <a16:creationId xmlns:a16="http://schemas.microsoft.com/office/drawing/2014/main" xmlns="" id="{92DD1BB8-989C-13B2-154E-F5F11D02AFB2}"/>
              </a:ext>
            </a:extLst>
          </p:cNvPr>
          <p:cNvPicPr>
            <a:picLocks noChangeAspect="1"/>
          </p:cNvPicPr>
          <p:nvPr/>
        </p:nvPicPr>
        <p:blipFill>
          <a:blip r:embed="rId2">
            <a:extLst>
              <a:ext uri="{28A0092B-C50C-407E-A947-70E740481C1C}">
                <a14:useLocalDpi xmlns:a14="http://schemas.microsoft.com/office/drawing/2010/main" xmlns="" val="0"/>
              </a:ext>
            </a:extLst>
          </a:blip>
          <a:srcRect l="55664" t="16131" r="14324" b="64405"/>
          <a:stretch/>
        </p:blipFill>
        <p:spPr>
          <a:xfrm>
            <a:off x="106634" y="1021740"/>
            <a:ext cx="3547002" cy="2796116"/>
          </a:xfrm>
          <a:prstGeom prst="rect">
            <a:avLst/>
          </a:prstGeom>
        </p:spPr>
      </p:pic>
      <p:pic>
        <p:nvPicPr>
          <p:cNvPr id="30" name="Εικόνα 29" descr="Εικόνα που περιέχει κείμενο, στιγμιότυπο οθόνης, εφημερίδα, Δημοσίευση&#10;&#10;Το περιεχόμενο που δημιουργείται από τεχνολογία AI ενδέχεται να είναι εσφαλμένο.">
            <a:extLst>
              <a:ext uri="{FF2B5EF4-FFF2-40B4-BE49-F238E27FC236}">
                <a16:creationId xmlns:a16="http://schemas.microsoft.com/office/drawing/2014/main" xmlns="" id="{11BA5B86-DC30-57D4-15D8-9934AABBE75A}"/>
              </a:ext>
            </a:extLst>
          </p:cNvPr>
          <p:cNvPicPr>
            <a:picLocks noChangeAspect="1"/>
          </p:cNvPicPr>
          <p:nvPr/>
        </p:nvPicPr>
        <p:blipFill>
          <a:blip r:embed="rId2">
            <a:extLst>
              <a:ext uri="{28A0092B-C50C-407E-A947-70E740481C1C}">
                <a14:useLocalDpi xmlns:a14="http://schemas.microsoft.com/office/drawing/2010/main" xmlns="" val="0"/>
              </a:ext>
            </a:extLst>
          </a:blip>
          <a:srcRect l="13561" t="16704" r="50009" b="63832"/>
          <a:stretch/>
        </p:blipFill>
        <p:spPr>
          <a:xfrm>
            <a:off x="8074986" y="1021740"/>
            <a:ext cx="4117014" cy="2673567"/>
          </a:xfrm>
          <a:prstGeom prst="rect">
            <a:avLst/>
          </a:prstGeom>
        </p:spPr>
      </p:pic>
      <p:sp>
        <p:nvSpPr>
          <p:cNvPr id="4" name="TextBox 3">
            <a:extLst>
              <a:ext uri="{FF2B5EF4-FFF2-40B4-BE49-F238E27FC236}">
                <a16:creationId xmlns:a16="http://schemas.microsoft.com/office/drawing/2014/main" xmlns="" id="{48D4FB97-E3A6-55A3-FDEB-6FBCB45CB0A4}"/>
              </a:ext>
            </a:extLst>
          </p:cNvPr>
          <p:cNvSpPr txBox="1"/>
          <p:nvPr/>
        </p:nvSpPr>
        <p:spPr>
          <a:xfrm>
            <a:off x="3375635" y="1415123"/>
            <a:ext cx="4977352" cy="1886799"/>
          </a:xfrm>
          <a:prstGeom prst="rect">
            <a:avLst/>
          </a:prstGeom>
          <a:noFill/>
        </p:spPr>
        <p:txBody>
          <a:bodyPr wrap="square">
            <a:spAutoFit/>
          </a:bodyPr>
          <a:lstStyle/>
          <a:p>
            <a:pPr algn="ctr">
              <a:lnSpc>
                <a:spcPct val="150000"/>
              </a:lnSpc>
            </a:pPr>
            <a:r>
              <a:rPr lang="el-GR" sz="2000" b="1" dirty="0">
                <a:latin typeface="Bookman Old Style" panose="02050604050505020204" pitchFamily="18" charset="0"/>
                <a:ea typeface="Times New Roman" panose="02020603050405020304" pitchFamily="18" charset="0"/>
              </a:rPr>
              <a:t>Με πρώην </a:t>
            </a:r>
            <a:r>
              <a:rPr lang="el-GR" sz="2000" b="1" kern="1200" dirty="0">
                <a:effectLst/>
                <a:latin typeface="Bookman Old Style" panose="02050604050505020204" pitchFamily="18" charset="0"/>
                <a:ea typeface="Times New Roman" panose="02020603050405020304" pitchFamily="18" charset="0"/>
              </a:rPr>
              <a:t>Πρόεδρο της Ομοσπονδιακής Λαϊκής Δημοκρατίας της Αιθιοπίας, </a:t>
            </a:r>
          </a:p>
          <a:p>
            <a:pPr algn="ctr">
              <a:lnSpc>
                <a:spcPct val="150000"/>
              </a:lnSpc>
            </a:pPr>
            <a:r>
              <a:rPr lang="el-GR" sz="2000" b="1" kern="1200" dirty="0">
                <a:effectLst/>
                <a:latin typeface="Bookman Old Style" panose="02050604050505020204" pitchFamily="18" charset="0"/>
                <a:ea typeface="Times New Roman" panose="02020603050405020304" pitchFamily="18" charset="0"/>
              </a:rPr>
              <a:t>κ. </a:t>
            </a:r>
            <a:r>
              <a:rPr lang="el-GR" sz="2000" b="1" kern="1200" dirty="0" err="1">
                <a:effectLst/>
                <a:latin typeface="Bookman Old Style" panose="02050604050505020204" pitchFamily="18" charset="0"/>
                <a:ea typeface="Times New Roman" panose="02020603050405020304" pitchFamily="18" charset="0"/>
              </a:rPr>
              <a:t>Sahle-WorkZewde</a:t>
            </a:r>
            <a:endParaRPr lang="en-US" sz="2000" b="1" dirty="0">
              <a:latin typeface="Bookman Old Style" panose="02050604050505020204" pitchFamily="18" charset="0"/>
            </a:endParaRPr>
          </a:p>
        </p:txBody>
      </p:sp>
      <p:sp>
        <p:nvSpPr>
          <p:cNvPr id="6" name="TextBox 5">
            <a:extLst>
              <a:ext uri="{FF2B5EF4-FFF2-40B4-BE49-F238E27FC236}">
                <a16:creationId xmlns:a16="http://schemas.microsoft.com/office/drawing/2014/main" xmlns="" id="{CAE0A6F2-32F5-EA7B-4E01-1BE16957950C}"/>
              </a:ext>
            </a:extLst>
          </p:cNvPr>
          <p:cNvSpPr txBox="1"/>
          <p:nvPr/>
        </p:nvSpPr>
        <p:spPr>
          <a:xfrm>
            <a:off x="106634" y="4682467"/>
            <a:ext cx="5292617" cy="923330"/>
          </a:xfrm>
          <a:prstGeom prst="rect">
            <a:avLst/>
          </a:prstGeom>
          <a:noFill/>
        </p:spPr>
        <p:txBody>
          <a:bodyPr wrap="square">
            <a:spAutoFit/>
          </a:bodyPr>
          <a:lstStyle/>
          <a:p>
            <a:pPr algn="ctr"/>
            <a:r>
              <a:rPr lang="el-GR" sz="1800" b="1" kern="1200" dirty="0">
                <a:effectLst/>
                <a:latin typeface="Bookman Old Style" panose="02050604050505020204" pitchFamily="18" charset="0"/>
                <a:ea typeface="Times New Roman" panose="02020603050405020304" pitchFamily="18" charset="0"/>
              </a:rPr>
              <a:t>Δύο συναντήσεις στο ΥΠΕΞ με την πρέσβη κα. </a:t>
            </a:r>
            <a:r>
              <a:rPr lang="el-GR" sz="1800" b="1" kern="1200" dirty="0" err="1">
                <a:effectLst/>
                <a:latin typeface="Bookman Old Style" panose="02050604050505020204" pitchFamily="18" charset="0"/>
                <a:ea typeface="Times New Roman" panose="02020603050405020304" pitchFamily="18" charset="0"/>
              </a:rPr>
              <a:t>Αλιφέρη</a:t>
            </a:r>
            <a:r>
              <a:rPr lang="el-GR" sz="1800" b="1" kern="1200" dirty="0">
                <a:effectLst/>
                <a:latin typeface="Bookman Old Style" panose="02050604050505020204" pitchFamily="18" charset="0"/>
                <a:ea typeface="Times New Roman" panose="02020603050405020304" pitchFamily="18" charset="0"/>
              </a:rPr>
              <a:t> Χρυσούλα, </a:t>
            </a:r>
          </a:p>
          <a:p>
            <a:pPr algn="ctr"/>
            <a:r>
              <a:rPr lang="el-GR" sz="1800" b="1" kern="1200" dirty="0">
                <a:effectLst/>
                <a:latin typeface="Bookman Old Style" panose="02050604050505020204" pitchFamily="18" charset="0"/>
                <a:ea typeface="Times New Roman" panose="02020603050405020304" pitchFamily="18" charset="0"/>
              </a:rPr>
              <a:t>Γενική Διευθύντρια Απόδημου Ελληνισμού</a:t>
            </a:r>
            <a:endParaRPr lang="en-US" b="1" dirty="0">
              <a:latin typeface="Bookman Old Style" panose="02050604050505020204" pitchFamily="18" charset="0"/>
            </a:endParaRPr>
          </a:p>
        </p:txBody>
      </p:sp>
      <p:pic>
        <p:nvPicPr>
          <p:cNvPr id="8" name="Εικόνα 7" descr="Εικόνα που περιέχει άτομο, ρουχισμός, άνδρας, εξωτερικός χώρος/ύπαιθ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BBADFFC4-10E2-491C-A324-DA60568E9738}"/>
              </a:ext>
            </a:extLst>
          </p:cNvPr>
          <p:cNvPicPr>
            <a:picLocks noChangeAspect="1"/>
          </p:cNvPicPr>
          <p:nvPr/>
        </p:nvPicPr>
        <p:blipFill>
          <a:blip r:embed="rId3">
            <a:extLst>
              <a:ext uri="{28A0092B-C50C-407E-A947-70E740481C1C}">
                <a14:useLocalDpi xmlns:a14="http://schemas.microsoft.com/office/drawing/2010/main" xmlns="" val="0"/>
              </a:ext>
            </a:extLst>
          </a:blip>
          <a:srcRect l="45082"/>
          <a:stretch/>
        </p:blipFill>
        <p:spPr>
          <a:xfrm>
            <a:off x="8552876" y="3912253"/>
            <a:ext cx="3344562" cy="2842052"/>
          </a:xfrm>
          <a:prstGeom prst="rect">
            <a:avLst/>
          </a:prstGeom>
        </p:spPr>
      </p:pic>
      <p:pic>
        <p:nvPicPr>
          <p:cNvPr id="10" name="Εικόνα 9" descr="Εικόνα που περιέχει ρουχισμός, άτομο, εξωτερικός χώρος/ύπαιθρος, άνδρας&#10;&#10;Το περιεχόμενο που δημιουργείται από τεχνολογία AI ενδέχεται να είναι εσφαλμένο.">
            <a:extLst>
              <a:ext uri="{FF2B5EF4-FFF2-40B4-BE49-F238E27FC236}">
                <a16:creationId xmlns:a16="http://schemas.microsoft.com/office/drawing/2014/main" xmlns="" id="{156230A0-AD5A-A5D3-F020-FB9829DFB842}"/>
              </a:ext>
            </a:extLst>
          </p:cNvPr>
          <p:cNvPicPr>
            <a:picLocks noChangeAspect="1"/>
          </p:cNvPicPr>
          <p:nvPr/>
        </p:nvPicPr>
        <p:blipFill>
          <a:blip r:embed="rId4" cstate="print">
            <a:extLst>
              <a:ext uri="{28A0092B-C50C-407E-A947-70E740481C1C}">
                <a14:useLocalDpi xmlns:a14="http://schemas.microsoft.com/office/drawing/2010/main" xmlns="" val="0"/>
              </a:ext>
            </a:extLst>
          </a:blip>
          <a:srcRect t="15385" b="17926"/>
          <a:stretch/>
        </p:blipFill>
        <p:spPr>
          <a:xfrm>
            <a:off x="5594275" y="3817856"/>
            <a:ext cx="2480711" cy="2938043"/>
          </a:xfrm>
          <a:prstGeom prst="rect">
            <a:avLst/>
          </a:prstGeom>
        </p:spPr>
      </p:pic>
    </p:spTree>
    <p:extLst>
      <p:ext uri="{BB962C8B-B14F-4D97-AF65-F5344CB8AC3E}">
        <p14:creationId xmlns:p14="http://schemas.microsoft.com/office/powerpoint/2010/main" xmlns="" val="819243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DCB264-579E-12EA-6FEF-5E06CFBEBFA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FAC73096-8F82-B0B1-604C-547BED1A1694}"/>
              </a:ext>
            </a:extLst>
          </p:cNvPr>
          <p:cNvSpPr txBox="1">
            <a:spLocks/>
          </p:cNvSpPr>
          <p:nvPr/>
        </p:nvSpPr>
        <p:spPr>
          <a:xfrm>
            <a:off x="626857" y="94737"/>
            <a:ext cx="11393130"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600" dirty="0">
                <a:solidFill>
                  <a:srgbClr val="FFFF00"/>
                </a:solidFill>
                <a:latin typeface="Bookman Old Style" panose="02050604050505020204" pitchFamily="18" charset="0"/>
                <a:ea typeface="Cambria" panose="02040503050406030204" pitchFamily="18" charset="0"/>
              </a:rPr>
              <a:t>ΣΥΝΑΝΤΗΣΕΙΣ - ΠΑΡΕΜΒΑΣΕΙΣ</a:t>
            </a:r>
          </a:p>
        </p:txBody>
      </p:sp>
      <p:sp>
        <p:nvSpPr>
          <p:cNvPr id="6" name="TextBox 5">
            <a:extLst>
              <a:ext uri="{FF2B5EF4-FFF2-40B4-BE49-F238E27FC236}">
                <a16:creationId xmlns:a16="http://schemas.microsoft.com/office/drawing/2014/main" xmlns="" id="{9BDA1515-9026-5757-E28C-131856E80F3F}"/>
              </a:ext>
            </a:extLst>
          </p:cNvPr>
          <p:cNvSpPr txBox="1"/>
          <p:nvPr/>
        </p:nvSpPr>
        <p:spPr>
          <a:xfrm>
            <a:off x="4308050" y="4414356"/>
            <a:ext cx="3148552" cy="1457835"/>
          </a:xfrm>
          <a:prstGeom prst="rect">
            <a:avLst/>
          </a:prstGeom>
          <a:noFill/>
        </p:spPr>
        <p:txBody>
          <a:bodyPr wrap="square">
            <a:spAutoFit/>
          </a:bodyPr>
          <a:lstStyle/>
          <a:p>
            <a:pPr algn="ctr">
              <a:lnSpc>
                <a:spcPct val="200000"/>
              </a:lnSpc>
            </a:pPr>
            <a:r>
              <a:rPr lang="el-GR" sz="2400" b="1" kern="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Κοπή της πίτας της </a:t>
            </a:r>
            <a:r>
              <a:rPr lang="el-GR" sz="2400" b="1" kern="0"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Ο.Σ.Ε.Α</a:t>
            </a:r>
            <a:r>
              <a:rPr lang="el-GR" sz="2400" b="1" kern="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a:t>
            </a:r>
            <a:endParaRPr lang="en-US" sz="2400" b="1" dirty="0">
              <a:effectLst>
                <a:outerShdw blurRad="38100" dist="38100" dir="2700000" algn="tl">
                  <a:srgbClr val="000000">
                    <a:alpha val="43137"/>
                  </a:srgbClr>
                </a:outerShdw>
              </a:effectLst>
              <a:latin typeface="Bookman Old Style" panose="02050604050505020204" pitchFamily="18" charset="0"/>
            </a:endParaRPr>
          </a:p>
        </p:txBody>
      </p:sp>
      <p:pic>
        <p:nvPicPr>
          <p:cNvPr id="7" name="Εικόνα 6" descr="Εικόνα που περιέχει ρουχισμός, ανθρώπινο πρόσωπο, άτομο,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5F405A09-700D-302B-7558-DC3230268CF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42441" y="1028779"/>
            <a:ext cx="4506013" cy="3005735"/>
          </a:xfrm>
          <a:prstGeom prst="rect">
            <a:avLst/>
          </a:prstGeom>
        </p:spPr>
      </p:pic>
      <p:pic>
        <p:nvPicPr>
          <p:cNvPr id="10" name="Εικόνα 9" descr="Εικόνα που περιέχει εσωτερικός χώρος, ρουχισμός, οροφή, δάπεδο&#10;&#10;Το περιεχόμενο που δημιουργείται από τεχνολογία AI ενδέχεται να είναι εσφαλμένο.">
            <a:extLst>
              <a:ext uri="{FF2B5EF4-FFF2-40B4-BE49-F238E27FC236}">
                <a16:creationId xmlns:a16="http://schemas.microsoft.com/office/drawing/2014/main" xmlns="" id="{24B13DC2-BE01-F60B-D1E6-96E57D1AB514}"/>
              </a:ext>
            </a:extLst>
          </p:cNvPr>
          <p:cNvPicPr>
            <a:picLocks noChangeAspect="1"/>
          </p:cNvPicPr>
          <p:nvPr/>
        </p:nvPicPr>
        <p:blipFill>
          <a:blip r:embed="rId3">
            <a:extLst>
              <a:ext uri="{28A0092B-C50C-407E-A947-70E740481C1C}">
                <a14:useLocalDpi xmlns:a14="http://schemas.microsoft.com/office/drawing/2010/main" xmlns="" val="0"/>
              </a:ext>
            </a:extLst>
          </a:blip>
          <a:srcRect t="37150" r="18190" b="11304"/>
          <a:stretch/>
        </p:blipFill>
        <p:spPr>
          <a:xfrm>
            <a:off x="172013" y="3498281"/>
            <a:ext cx="3796672" cy="3189568"/>
          </a:xfrm>
          <a:prstGeom prst="rect">
            <a:avLst/>
          </a:prstGeom>
        </p:spPr>
      </p:pic>
      <p:pic>
        <p:nvPicPr>
          <p:cNvPr id="14" name="Εικόνα 13" descr="Εικόνα που περιέχει ρουχισμός, εσωτερικός χώρος, άνδρας, οροφή&#10;&#10;Το περιεχόμενο που δημιουργείται από τεχνολογία AI ενδέχεται να είναι εσφαλμένο.">
            <a:extLst>
              <a:ext uri="{FF2B5EF4-FFF2-40B4-BE49-F238E27FC236}">
                <a16:creationId xmlns:a16="http://schemas.microsoft.com/office/drawing/2014/main" xmlns="" id="{86412457-5F1E-8429-8CE7-DDC895329E94}"/>
              </a:ext>
            </a:extLst>
          </p:cNvPr>
          <p:cNvPicPr>
            <a:picLocks noChangeAspect="1"/>
          </p:cNvPicPr>
          <p:nvPr/>
        </p:nvPicPr>
        <p:blipFill>
          <a:blip r:embed="rId4">
            <a:extLst>
              <a:ext uri="{28A0092B-C50C-407E-A947-70E740481C1C}">
                <a14:useLocalDpi xmlns:a14="http://schemas.microsoft.com/office/drawing/2010/main" xmlns="" val="0"/>
              </a:ext>
            </a:extLst>
          </a:blip>
          <a:srcRect l="311" t="31143" r="13669" b="17311"/>
          <a:stretch/>
        </p:blipFill>
        <p:spPr>
          <a:xfrm>
            <a:off x="7795967" y="3239511"/>
            <a:ext cx="4224020" cy="3374907"/>
          </a:xfrm>
          <a:prstGeom prst="rect">
            <a:avLst/>
          </a:prstGeom>
        </p:spPr>
      </p:pic>
    </p:spTree>
    <p:extLst>
      <p:ext uri="{BB962C8B-B14F-4D97-AF65-F5344CB8AC3E}">
        <p14:creationId xmlns:p14="http://schemas.microsoft.com/office/powerpoint/2010/main" xmlns="" val="109794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FC8880-6B5E-B104-F78C-29C8E6DF4ABD}"/>
              </a:ext>
            </a:extLst>
          </p:cNvPr>
          <p:cNvSpPr txBox="1">
            <a:spLocks/>
          </p:cNvSpPr>
          <p:nvPr/>
        </p:nvSpPr>
        <p:spPr>
          <a:xfrm>
            <a:off x="626857" y="94737"/>
            <a:ext cx="11393130"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600" dirty="0">
                <a:solidFill>
                  <a:srgbClr val="002060"/>
                </a:solidFill>
                <a:latin typeface="Bookman Old Style" panose="02050604050505020204" pitchFamily="18" charset="0"/>
                <a:ea typeface="Cambria" panose="02040503050406030204" pitchFamily="18" charset="0"/>
              </a:rPr>
              <a:t>ΣΥΝΑΝΤΗΣΕΙΣ - ΠΑΡΕΜΒΑΣΕΙΣ</a:t>
            </a:r>
          </a:p>
        </p:txBody>
      </p:sp>
      <p:sp>
        <p:nvSpPr>
          <p:cNvPr id="16" name="TextBox 15">
            <a:extLst>
              <a:ext uri="{FF2B5EF4-FFF2-40B4-BE49-F238E27FC236}">
                <a16:creationId xmlns:a16="http://schemas.microsoft.com/office/drawing/2014/main" xmlns="" id="{9D26EDEE-125E-06A9-77C0-7D30F5522123}"/>
              </a:ext>
            </a:extLst>
          </p:cNvPr>
          <p:cNvSpPr txBox="1"/>
          <p:nvPr/>
        </p:nvSpPr>
        <p:spPr>
          <a:xfrm>
            <a:off x="6168593" y="4222666"/>
            <a:ext cx="5560429" cy="2345899"/>
          </a:xfrm>
          <a:prstGeom prst="rect">
            <a:avLst/>
          </a:prstGeom>
          <a:noFill/>
        </p:spPr>
        <p:txBody>
          <a:bodyPr wrap="square">
            <a:spAutoFit/>
          </a:bodyPr>
          <a:lstStyle/>
          <a:p>
            <a:pPr marR="0" lvl="0" algn="just">
              <a:lnSpc>
                <a:spcPct val="150000"/>
              </a:lnSpc>
            </a:pPr>
            <a:r>
              <a:rPr lang="el-GR" sz="2000" b="1" dirty="0">
                <a:solidFill>
                  <a:srgbClr val="000000"/>
                </a:solidFill>
                <a:effectLst/>
                <a:latin typeface="Bookman Old Style" panose="02050604050505020204" pitchFamily="18" charset="0"/>
                <a:ea typeface="Times New Roman" panose="02020603050405020304" pitchFamily="18" charset="0"/>
              </a:rPr>
              <a:t>Συνάντηση με εκπρόσωπο Δήμου Μαραθώνα και </a:t>
            </a:r>
            <a:r>
              <a:rPr lang="el-GR" sz="2000" b="1" dirty="0" err="1">
                <a:solidFill>
                  <a:srgbClr val="000000"/>
                </a:solidFill>
                <a:effectLst/>
                <a:latin typeface="Bookman Old Style" panose="02050604050505020204" pitchFamily="18" charset="0"/>
                <a:ea typeface="Times New Roman" panose="02020603050405020304" pitchFamily="18" charset="0"/>
              </a:rPr>
              <a:t>και</a:t>
            </a:r>
            <a:r>
              <a:rPr lang="el-GR" sz="2000" b="1" dirty="0">
                <a:solidFill>
                  <a:srgbClr val="000000"/>
                </a:solidFill>
                <a:effectLst/>
                <a:latin typeface="Bookman Old Style" panose="02050604050505020204" pitchFamily="18" charset="0"/>
                <a:ea typeface="Times New Roman" panose="02020603050405020304" pitchFamily="18" charset="0"/>
              </a:rPr>
              <a:t> μουσείου, για να προτείνουν την τοποθέτηση </a:t>
            </a:r>
            <a:r>
              <a:rPr lang="el-GR" sz="2000" b="1" dirty="0">
                <a:solidFill>
                  <a:srgbClr val="222222"/>
                </a:solidFill>
                <a:effectLst/>
                <a:latin typeface="Bookman Old Style" panose="02050604050505020204" pitchFamily="18" charset="0"/>
                <a:ea typeface="Times New Roman" panose="02020603050405020304" pitchFamily="18" charset="0"/>
              </a:rPr>
              <a:t>μνημείου για τον </a:t>
            </a:r>
            <a:r>
              <a:rPr lang="el-GR" sz="2000" b="1" dirty="0" err="1">
                <a:solidFill>
                  <a:srgbClr val="222222"/>
                </a:solidFill>
                <a:effectLst/>
                <a:latin typeface="Bookman Old Style" panose="02050604050505020204" pitchFamily="18" charset="0"/>
                <a:ea typeface="Times New Roman" panose="02020603050405020304" pitchFamily="18" charset="0"/>
              </a:rPr>
              <a:t>Abebe</a:t>
            </a:r>
            <a:r>
              <a:rPr lang="el-GR" sz="2000" b="1" dirty="0">
                <a:solidFill>
                  <a:srgbClr val="222222"/>
                </a:solidFill>
                <a:effectLst/>
                <a:latin typeface="Bookman Old Style" panose="02050604050505020204" pitchFamily="18" charset="0"/>
                <a:ea typeface="Times New Roman" panose="02020603050405020304" pitchFamily="18" charset="0"/>
              </a:rPr>
              <a:t> </a:t>
            </a:r>
            <a:r>
              <a:rPr lang="el-GR" sz="2000" b="1" dirty="0" err="1">
                <a:solidFill>
                  <a:srgbClr val="222222"/>
                </a:solidFill>
                <a:effectLst/>
                <a:latin typeface="Bookman Old Style" panose="02050604050505020204" pitchFamily="18" charset="0"/>
                <a:ea typeface="Times New Roman" panose="02020603050405020304" pitchFamily="18" charset="0"/>
              </a:rPr>
              <a:t>Bikila</a:t>
            </a:r>
            <a:r>
              <a:rPr lang="el-GR" sz="2000" b="1" dirty="0">
                <a:solidFill>
                  <a:srgbClr val="222222"/>
                </a:solidFill>
                <a:effectLst/>
                <a:latin typeface="Bookman Old Style" panose="02050604050505020204" pitchFamily="18" charset="0"/>
                <a:ea typeface="Times New Roman" panose="02020603050405020304" pitchFamily="18" charset="0"/>
              </a:rPr>
              <a:t> από τους </a:t>
            </a:r>
            <a:r>
              <a:rPr lang="el-GR" sz="2000" b="1" dirty="0" err="1">
                <a:solidFill>
                  <a:srgbClr val="222222"/>
                </a:solidFill>
                <a:effectLst/>
                <a:latin typeface="Bookman Old Style" panose="02050604050505020204" pitchFamily="18" charset="0"/>
                <a:ea typeface="Times New Roman" panose="02020603050405020304" pitchFamily="18" charset="0"/>
              </a:rPr>
              <a:t>Αιθίοπες</a:t>
            </a:r>
            <a:r>
              <a:rPr lang="el-GR" sz="2000" b="1" dirty="0">
                <a:solidFill>
                  <a:srgbClr val="222222"/>
                </a:solidFill>
                <a:effectLst/>
                <a:latin typeface="Bookman Old Style" panose="02050604050505020204" pitchFamily="18" charset="0"/>
                <a:ea typeface="Times New Roman" panose="02020603050405020304" pitchFamily="18" charset="0"/>
              </a:rPr>
              <a:t>, στο περίβολο του Μουσείου.</a:t>
            </a:r>
            <a:endParaRPr lang="en-US" sz="2000" b="1" dirty="0">
              <a:effectLst/>
              <a:latin typeface="Bookman Old Style" panose="02050604050505020204" pitchFamily="18" charset="0"/>
              <a:ea typeface="Times New Roman" panose="02020603050405020304" pitchFamily="18" charset="0"/>
            </a:endParaRPr>
          </a:p>
        </p:txBody>
      </p:sp>
      <p:pic>
        <p:nvPicPr>
          <p:cNvPr id="18" name="Εικόνα 17" descr="Εικόνα που περιέχει τοίχος, παπούτσια, ρουχισμός,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B065A9B1-1768-4668-7C0F-DF6AB9DF71EB}"/>
              </a:ext>
            </a:extLst>
          </p:cNvPr>
          <p:cNvPicPr>
            <a:picLocks noChangeAspect="1"/>
          </p:cNvPicPr>
          <p:nvPr/>
        </p:nvPicPr>
        <p:blipFill>
          <a:blip r:embed="rId2">
            <a:extLst>
              <a:ext uri="{28A0092B-C50C-407E-A947-70E740481C1C}">
                <a14:useLocalDpi xmlns:a14="http://schemas.microsoft.com/office/drawing/2010/main" xmlns="" val="0"/>
              </a:ext>
            </a:extLst>
          </a:blip>
          <a:srcRect l="9007" t="19230" r="14017" b="10103"/>
          <a:stretch/>
        </p:blipFill>
        <p:spPr>
          <a:xfrm>
            <a:off x="3062660" y="1015679"/>
            <a:ext cx="2960748" cy="3624137"/>
          </a:xfrm>
          <a:prstGeom prst="rect">
            <a:avLst/>
          </a:prstGeom>
        </p:spPr>
      </p:pic>
      <p:pic>
        <p:nvPicPr>
          <p:cNvPr id="20" name="Εικόνα 19" descr="Εικόνα που περιέχει ανθρώπινο πρόσωπο, τοίχος, εσωτερικός χώρος, άτομο&#10;&#10;Το περιεχόμενο που δημιουργείται από τεχνολογία AI ενδέχεται να είναι εσφαλμένο.">
            <a:extLst>
              <a:ext uri="{FF2B5EF4-FFF2-40B4-BE49-F238E27FC236}">
                <a16:creationId xmlns:a16="http://schemas.microsoft.com/office/drawing/2014/main" xmlns="" id="{CC3D5077-FE45-5378-F91A-6533F658D9DD}"/>
              </a:ext>
            </a:extLst>
          </p:cNvPr>
          <p:cNvPicPr>
            <a:picLocks noChangeAspect="1"/>
          </p:cNvPicPr>
          <p:nvPr/>
        </p:nvPicPr>
        <p:blipFill>
          <a:blip r:embed="rId3">
            <a:extLst>
              <a:ext uri="{28A0092B-C50C-407E-A947-70E740481C1C}">
                <a14:useLocalDpi xmlns:a14="http://schemas.microsoft.com/office/drawing/2010/main" xmlns="" val="0"/>
              </a:ext>
            </a:extLst>
          </a:blip>
          <a:srcRect l="13342" t="13601" b="27429"/>
          <a:stretch/>
        </p:blipFill>
        <p:spPr>
          <a:xfrm>
            <a:off x="6534160" y="1160627"/>
            <a:ext cx="5485827" cy="2799762"/>
          </a:xfrm>
          <a:prstGeom prst="rect">
            <a:avLst/>
          </a:prstGeom>
        </p:spPr>
      </p:pic>
      <p:pic>
        <p:nvPicPr>
          <p:cNvPr id="24" name="Εικόνα 23" descr="Εικόνα που περιέχει κείμενο, μετάλλιο, ετικέτα, χαρτί&#10;&#10;Το περιεχόμενο που δημιουργείται από τεχνολογία AI ενδέχεται να είναι εσφαλμένο.">
            <a:extLst>
              <a:ext uri="{FF2B5EF4-FFF2-40B4-BE49-F238E27FC236}">
                <a16:creationId xmlns:a16="http://schemas.microsoft.com/office/drawing/2014/main" xmlns="" id="{081CE47C-25B9-9651-B918-892C142279F7}"/>
              </a:ext>
            </a:extLst>
          </p:cNvPr>
          <p:cNvPicPr>
            <a:picLocks noChangeAspect="1"/>
          </p:cNvPicPr>
          <p:nvPr/>
        </p:nvPicPr>
        <p:blipFill>
          <a:blip r:embed="rId4" cstate="print">
            <a:extLst>
              <a:ext uri="{28A0092B-C50C-407E-A947-70E740481C1C}">
                <a14:useLocalDpi xmlns:a14="http://schemas.microsoft.com/office/drawing/2010/main" xmlns="" val="0"/>
              </a:ext>
            </a:extLst>
          </a:blip>
          <a:srcRect l="9026"/>
          <a:stretch/>
        </p:blipFill>
        <p:spPr>
          <a:xfrm>
            <a:off x="2742880" y="4058741"/>
            <a:ext cx="3280528" cy="2704522"/>
          </a:xfrm>
          <a:prstGeom prst="rect">
            <a:avLst/>
          </a:prstGeom>
        </p:spPr>
      </p:pic>
      <p:pic>
        <p:nvPicPr>
          <p:cNvPr id="26" name="Εικόνα 25" descr="Εικόνα που περιέχει άτομο, ρουχισμός, ανθρώπινο πρόσωπο,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363FDD14-E571-FB5E-4836-AA4D9151F27A}"/>
              </a:ext>
            </a:extLst>
          </p:cNvPr>
          <p:cNvPicPr>
            <a:picLocks noChangeAspect="1"/>
          </p:cNvPicPr>
          <p:nvPr/>
        </p:nvPicPr>
        <p:blipFill>
          <a:blip r:embed="rId5">
            <a:extLst>
              <a:ext uri="{28A0092B-C50C-407E-A947-70E740481C1C}">
                <a14:useLocalDpi xmlns:a14="http://schemas.microsoft.com/office/drawing/2010/main" xmlns="" val="0"/>
              </a:ext>
            </a:extLst>
          </a:blip>
          <a:srcRect l="12105" r="17998"/>
          <a:stretch/>
        </p:blipFill>
        <p:spPr>
          <a:xfrm>
            <a:off x="60266" y="1771477"/>
            <a:ext cx="3377547" cy="3624138"/>
          </a:xfrm>
          <a:prstGeom prst="rect">
            <a:avLst/>
          </a:prstGeom>
        </p:spPr>
      </p:pic>
    </p:spTree>
    <p:extLst>
      <p:ext uri="{BB962C8B-B14F-4D97-AF65-F5344CB8AC3E}">
        <p14:creationId xmlns:p14="http://schemas.microsoft.com/office/powerpoint/2010/main" xmlns="" val="208301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72B71C6-6C09-D05C-D525-AB39297EF1C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A57E53E6-3959-0FBF-198C-4DD48D8A0426}"/>
              </a:ext>
            </a:extLst>
          </p:cNvPr>
          <p:cNvSpPr txBox="1">
            <a:spLocks/>
          </p:cNvSpPr>
          <p:nvPr/>
        </p:nvSpPr>
        <p:spPr>
          <a:xfrm>
            <a:off x="172013" y="94737"/>
            <a:ext cx="11847974" cy="701099"/>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600" dirty="0">
                <a:solidFill>
                  <a:srgbClr val="7030A0"/>
                </a:solidFill>
                <a:latin typeface="Bookman Old Style" panose="02050604050505020204" pitchFamily="18" charset="0"/>
                <a:ea typeface="Cambria" panose="02040503050406030204" pitchFamily="18" charset="0"/>
              </a:rPr>
              <a:t>ΣΥΜΜΕΤΟΧΗ ΣΕ ΠΟΛΙΤΙΣΤΙΚΕΣ ΕΚΔΗΛΩΣΕΙΣ</a:t>
            </a:r>
          </a:p>
        </p:txBody>
      </p:sp>
      <p:sp>
        <p:nvSpPr>
          <p:cNvPr id="4" name="TextBox 3">
            <a:extLst>
              <a:ext uri="{FF2B5EF4-FFF2-40B4-BE49-F238E27FC236}">
                <a16:creationId xmlns:a16="http://schemas.microsoft.com/office/drawing/2014/main" xmlns="" id="{4E5DE66C-0F52-D176-205A-F8F48B17045F}"/>
              </a:ext>
            </a:extLst>
          </p:cNvPr>
          <p:cNvSpPr txBox="1"/>
          <p:nvPr/>
        </p:nvSpPr>
        <p:spPr>
          <a:xfrm>
            <a:off x="454057" y="1507852"/>
            <a:ext cx="11283885" cy="4458593"/>
          </a:xfrm>
          <a:prstGeom prst="rect">
            <a:avLst/>
          </a:prstGeom>
          <a:noFill/>
        </p:spPr>
        <p:txBody>
          <a:bodyPr wrap="square">
            <a:spAutoFit/>
          </a:bodyPr>
          <a:lstStyle/>
          <a:p>
            <a:pPr marR="0" lvl="0" algn="just">
              <a:lnSpc>
                <a:spcPct val="150000"/>
              </a:lnSpc>
            </a:pP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Διεθνές Συμπόσιο για τις τέχνες, τον ερωτισμό και την οικολογία, του Ιδρύματος </a:t>
            </a:r>
            <a:r>
              <a:rPr lang="el-GR"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Λεντάκη</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a:t>
            </a:r>
          </a:p>
          <a:p>
            <a:pPr marR="0" lvl="0" algn="just">
              <a:lnSpc>
                <a:spcPct val="150000"/>
              </a:lnSpc>
            </a:pPr>
            <a:endPar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a:p>
            <a:pPr marR="0" lvl="0" algn="just">
              <a:lnSpc>
                <a:spcPct val="150000"/>
              </a:lnSpc>
            </a:pP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Συνεστίαση </a:t>
            </a:r>
            <a:r>
              <a:rPr lang="en-US"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Yerat</a:t>
            </a:r>
            <a:r>
              <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a:t>
            </a:r>
            <a:r>
              <a:rPr lang="en-US"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Gibza</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της Αιθιοπικής Κοινότητας Ελλάδας</a:t>
            </a:r>
            <a:endPar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a:p>
            <a:pPr marL="342900" marR="0" lvl="0" indent="-342900" algn="just">
              <a:lnSpc>
                <a:spcPct val="150000"/>
              </a:lnSpc>
              <a:buFont typeface="Times New Roman" panose="02020603050405020304" pitchFamily="18" charset="0"/>
              <a:buChar char="•"/>
            </a:pPr>
            <a:endPar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a:p>
            <a:pPr marR="0" lvl="0" algn="just">
              <a:lnSpc>
                <a:spcPct val="150000"/>
              </a:lnSpc>
            </a:pP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Το Αιθιοπικό φεστιβάλ στη Δημοτική αγορά της Κυψέλης</a:t>
            </a:r>
          </a:p>
          <a:p>
            <a:pPr marR="0" lvl="0" algn="just">
              <a:lnSpc>
                <a:spcPct val="150000"/>
              </a:lnSpc>
            </a:pPr>
            <a:endPar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a:p>
            <a:pPr marR="0" lvl="0" algn="just">
              <a:lnSpc>
                <a:spcPct val="150000"/>
              </a:lnSpc>
            </a:pPr>
            <a:r>
              <a:rPr lang="el-GR"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Μεσκέλ</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a:t>
            </a:r>
            <a:r>
              <a:rPr lang="el-GR" sz="24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Ντεμερά</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απέναντι από το Καλλιμάρμαρο Στάδιο.. </a:t>
            </a:r>
            <a:endPar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xmlns="" val="2852444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2F7467-D881-2CD8-09C5-E1118F03EBF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9010DD44-E4C0-3A64-0BAE-F400092C59D6}"/>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600" dirty="0">
                <a:solidFill>
                  <a:srgbClr val="FFFF00"/>
                </a:solidFill>
                <a:latin typeface="Bookman Old Style" panose="02050604050505020204" pitchFamily="18" charset="0"/>
                <a:ea typeface="Cambria" panose="02040503050406030204" pitchFamily="18" charset="0"/>
              </a:rPr>
              <a:t>ΚΟΙΝΩΝΙΚΗ ΠΡΟΣΦΟΡΑ</a:t>
            </a:r>
          </a:p>
        </p:txBody>
      </p:sp>
      <p:sp>
        <p:nvSpPr>
          <p:cNvPr id="5" name="TextBox 4">
            <a:extLst>
              <a:ext uri="{FF2B5EF4-FFF2-40B4-BE49-F238E27FC236}">
                <a16:creationId xmlns:a16="http://schemas.microsoft.com/office/drawing/2014/main" xmlns="" id="{1B2D6DEF-3EC3-EB4A-1B2A-59DE6AFE2476}"/>
              </a:ext>
            </a:extLst>
          </p:cNvPr>
          <p:cNvSpPr txBox="1"/>
          <p:nvPr/>
        </p:nvSpPr>
        <p:spPr>
          <a:xfrm>
            <a:off x="301658" y="980856"/>
            <a:ext cx="11632676" cy="5269776"/>
          </a:xfrm>
          <a:prstGeom prst="rect">
            <a:avLst/>
          </a:prstGeom>
          <a:noFill/>
        </p:spPr>
        <p:txBody>
          <a:bodyPr wrap="square">
            <a:spAutoFit/>
          </a:bodyPr>
          <a:lstStyle/>
          <a:p>
            <a:pPr marL="0" marR="0" indent="228600" algn="just">
              <a:lnSpc>
                <a:spcPct val="150000"/>
              </a:lnSpc>
              <a:spcBef>
                <a:spcPts val="600"/>
              </a:spcBef>
            </a:pPr>
            <a:r>
              <a:rPr lang="el-GR" sz="2000" b="1" dirty="0">
                <a:effectLst/>
                <a:latin typeface="Bookman Old Style" panose="02050604050505020204" pitchFamily="18" charset="0"/>
                <a:ea typeface="Times New Roman" panose="02020603050405020304" pitchFamily="18" charset="0"/>
              </a:rPr>
              <a:t>Βραβεύτηκαν οι παρακάτω μαθητές που αποφοίτησαν </a:t>
            </a:r>
            <a:r>
              <a:rPr lang="el-GR" sz="2000" b="1" kern="1200" dirty="0">
                <a:effectLst/>
                <a:latin typeface="Bookman Old Style" panose="02050604050505020204" pitchFamily="18" charset="0"/>
                <a:ea typeface="Times New Roman" panose="02020603050405020304" pitchFamily="18" charset="0"/>
              </a:rPr>
              <a:t>από το ελληνικό σχολείο της Αντίς </a:t>
            </a:r>
            <a:r>
              <a:rPr lang="el-GR" sz="2000" b="1" kern="1200" dirty="0" err="1">
                <a:effectLst/>
                <a:latin typeface="Bookman Old Style" panose="02050604050505020204" pitchFamily="18" charset="0"/>
                <a:ea typeface="Times New Roman" panose="02020603050405020304" pitchFamily="18" charset="0"/>
              </a:rPr>
              <a:t>Αμπέμπα</a:t>
            </a:r>
            <a:r>
              <a:rPr lang="el-GR" sz="2000" b="1" kern="1200" dirty="0">
                <a:effectLst/>
                <a:latin typeface="Bookman Old Style" panose="02050604050505020204" pitchFamily="18" charset="0"/>
                <a:ea typeface="Times New Roman" panose="02020603050405020304" pitchFamily="18" charset="0"/>
              </a:rPr>
              <a:t> και πέτυχαν την εισαγωγή τους στην τριτοβάθμια εκπαίδευση στην Ελλάδα:</a:t>
            </a:r>
            <a:endParaRPr lang="en-US" sz="2000" b="1" dirty="0">
              <a:effectLst/>
              <a:latin typeface="Bookman Old Style" panose="02050604050505020204" pitchFamily="18" charset="0"/>
              <a:ea typeface="Times New Roman" panose="02020603050405020304" pitchFamily="18" charset="0"/>
            </a:endParaRPr>
          </a:p>
          <a:p>
            <a:pPr marR="0" lvl="0" algn="just">
              <a:spcBef>
                <a:spcPts val="600"/>
              </a:spcBef>
            </a:pPr>
            <a:r>
              <a:rPr lang="el-GR" sz="2000" b="1" i="1" kern="1200" dirty="0" err="1">
                <a:solidFill>
                  <a:srgbClr val="002060"/>
                </a:solidFill>
                <a:effectLst/>
                <a:latin typeface="Bookman Old Style" panose="02050604050505020204" pitchFamily="18" charset="0"/>
                <a:ea typeface="Times New Roman" panose="02020603050405020304" pitchFamily="18" charset="0"/>
              </a:rPr>
              <a:t>Βαλιανάτος</a:t>
            </a:r>
            <a:r>
              <a:rPr lang="el-GR" sz="2000" b="1" i="1" kern="1200" dirty="0">
                <a:solidFill>
                  <a:srgbClr val="002060"/>
                </a:solidFill>
                <a:effectLst/>
                <a:latin typeface="Bookman Old Style" panose="02050604050505020204" pitchFamily="18" charset="0"/>
                <a:ea typeface="Times New Roman" panose="02020603050405020304" pitchFamily="18" charset="0"/>
              </a:rPr>
              <a:t> Νικόλαος, Γεωπονικό Αθηνών, επιστήμη ζωικής παραγωγής</a:t>
            </a:r>
            <a:endParaRPr lang="en-US" sz="2000" b="1" i="1" dirty="0">
              <a:solidFill>
                <a:srgbClr val="002060"/>
              </a:solidFill>
              <a:effectLst/>
              <a:latin typeface="Bookman Old Style" panose="02050604050505020204" pitchFamily="18" charset="0"/>
              <a:ea typeface="Times New Roman" panose="02020603050405020304" pitchFamily="18" charset="0"/>
            </a:endParaRPr>
          </a:p>
          <a:p>
            <a:pPr marR="0" lvl="0" algn="just">
              <a:spcBef>
                <a:spcPts val="600"/>
              </a:spcBef>
            </a:pPr>
            <a:r>
              <a:rPr lang="el-GR" sz="2000" b="1" i="1" kern="1200" dirty="0" err="1">
                <a:solidFill>
                  <a:srgbClr val="002060"/>
                </a:solidFill>
                <a:effectLst/>
                <a:latin typeface="Bookman Old Style" panose="02050604050505020204" pitchFamily="18" charset="0"/>
                <a:ea typeface="Times New Roman" panose="02020603050405020304" pitchFamily="18" charset="0"/>
              </a:rPr>
              <a:t>Βαλιανάτου</a:t>
            </a:r>
            <a:r>
              <a:rPr lang="el-GR" sz="2000" b="1" i="1" kern="1200" dirty="0">
                <a:solidFill>
                  <a:srgbClr val="002060"/>
                </a:solidFill>
                <a:effectLst/>
                <a:latin typeface="Bookman Old Style" panose="02050604050505020204" pitchFamily="18" charset="0"/>
                <a:ea typeface="Times New Roman" panose="02020603050405020304" pitchFamily="18" charset="0"/>
              </a:rPr>
              <a:t> Χριστίνα, Μαιευτική Αθηνών</a:t>
            </a:r>
            <a:endParaRPr lang="en-US" sz="2000" b="1" i="1" dirty="0">
              <a:solidFill>
                <a:srgbClr val="002060"/>
              </a:solidFill>
              <a:effectLst/>
              <a:latin typeface="Bookman Old Style" panose="02050604050505020204" pitchFamily="18" charset="0"/>
              <a:ea typeface="Times New Roman" panose="02020603050405020304" pitchFamily="18" charset="0"/>
            </a:endParaRPr>
          </a:p>
          <a:p>
            <a:pPr marR="0" lvl="0" algn="just">
              <a:spcBef>
                <a:spcPts val="600"/>
              </a:spcBef>
            </a:pPr>
            <a:r>
              <a:rPr lang="el-GR" sz="2000" b="1" i="1" kern="1200" dirty="0">
                <a:solidFill>
                  <a:srgbClr val="002060"/>
                </a:solidFill>
                <a:effectLst/>
                <a:latin typeface="Bookman Old Style" panose="02050604050505020204" pitchFamily="18" charset="0"/>
                <a:ea typeface="Times New Roman" panose="02020603050405020304" pitchFamily="18" charset="0"/>
              </a:rPr>
              <a:t>Γιαλούρης Βασίλειος, Διοίκηση Επιχειρήσεων </a:t>
            </a:r>
            <a:r>
              <a:rPr lang="el-GR" sz="2000" b="1" i="1" kern="1200" dirty="0" err="1">
                <a:solidFill>
                  <a:srgbClr val="002060"/>
                </a:solidFill>
                <a:effectLst/>
                <a:latin typeface="Bookman Old Style" panose="02050604050505020204" pitchFamily="18" charset="0"/>
                <a:ea typeface="Times New Roman" panose="02020603050405020304" pitchFamily="18" charset="0"/>
              </a:rPr>
              <a:t>ΕΚΠΑ</a:t>
            </a:r>
            <a:endParaRPr lang="en-US" sz="2000" b="1" i="1" dirty="0">
              <a:solidFill>
                <a:srgbClr val="002060"/>
              </a:solidFill>
              <a:effectLst/>
              <a:latin typeface="Bookman Old Style" panose="02050604050505020204" pitchFamily="18" charset="0"/>
              <a:ea typeface="Times New Roman" panose="02020603050405020304" pitchFamily="18" charset="0"/>
            </a:endParaRPr>
          </a:p>
          <a:p>
            <a:pPr marR="0" lvl="0" algn="just">
              <a:spcBef>
                <a:spcPts val="600"/>
              </a:spcBef>
            </a:pPr>
            <a:r>
              <a:rPr lang="el-GR" sz="2000" b="1" i="1" kern="1200" dirty="0" err="1">
                <a:solidFill>
                  <a:srgbClr val="002060"/>
                </a:solidFill>
                <a:effectLst/>
                <a:latin typeface="Bookman Old Style" panose="02050604050505020204" pitchFamily="18" charset="0"/>
                <a:ea typeface="Times New Roman" panose="02020603050405020304" pitchFamily="18" charset="0"/>
              </a:rPr>
              <a:t>Λοϊζος</a:t>
            </a:r>
            <a:r>
              <a:rPr lang="el-GR" sz="2000" b="1" i="1" kern="1200" dirty="0">
                <a:solidFill>
                  <a:srgbClr val="002060"/>
                </a:solidFill>
                <a:effectLst/>
                <a:latin typeface="Bookman Old Style" panose="02050604050505020204" pitchFamily="18" charset="0"/>
                <a:ea typeface="Times New Roman" panose="02020603050405020304" pitchFamily="18" charset="0"/>
              </a:rPr>
              <a:t> Κώστας, νοσηλευτική Αθηνών</a:t>
            </a:r>
            <a:endParaRPr lang="en-US" sz="2000" b="1" i="1" dirty="0">
              <a:solidFill>
                <a:srgbClr val="002060"/>
              </a:solidFill>
              <a:effectLst/>
              <a:latin typeface="Bookman Old Style" panose="02050604050505020204" pitchFamily="18" charset="0"/>
              <a:ea typeface="Times New Roman" panose="02020603050405020304" pitchFamily="18" charset="0"/>
            </a:endParaRPr>
          </a:p>
          <a:p>
            <a:pPr marR="0" lvl="0" algn="just">
              <a:spcBef>
                <a:spcPts val="600"/>
              </a:spcBef>
            </a:pPr>
            <a:r>
              <a:rPr lang="el-GR" sz="2000" b="1" i="1" kern="1200" dirty="0">
                <a:solidFill>
                  <a:srgbClr val="002060"/>
                </a:solidFill>
                <a:effectLst/>
                <a:latin typeface="Bookman Old Style" panose="02050604050505020204" pitchFamily="18" charset="0"/>
                <a:ea typeface="Times New Roman" panose="02020603050405020304" pitchFamily="18" charset="0"/>
              </a:rPr>
              <a:t>Μαργέτης Μιχάλης, Οικονομικό Πανεπιστήμιο Αθηνών, τμήμα μάρκετινγκ</a:t>
            </a:r>
            <a:endParaRPr lang="en-US" sz="2000" b="1" i="1" dirty="0">
              <a:solidFill>
                <a:srgbClr val="002060"/>
              </a:solidFill>
              <a:effectLst/>
              <a:latin typeface="Bookman Old Style" panose="02050604050505020204" pitchFamily="18" charset="0"/>
              <a:ea typeface="Times New Roman" panose="02020603050405020304" pitchFamily="18" charset="0"/>
            </a:endParaRPr>
          </a:p>
          <a:p>
            <a:pPr marR="0" lvl="0" algn="just">
              <a:spcBef>
                <a:spcPts val="600"/>
              </a:spcBef>
            </a:pPr>
            <a:r>
              <a:rPr lang="el-GR" sz="2000" b="1" i="1" kern="1200" dirty="0">
                <a:solidFill>
                  <a:srgbClr val="002060"/>
                </a:solidFill>
                <a:effectLst/>
                <a:latin typeface="Bookman Old Style" panose="02050604050505020204" pitchFamily="18" charset="0"/>
                <a:ea typeface="Times New Roman" panose="02020603050405020304" pitchFamily="18" charset="0"/>
              </a:rPr>
              <a:t>Νίτη Ουρανία, Επιστήμη φωτογραφίας και οπτικοακουστικού υλικού, Αθήνα</a:t>
            </a:r>
          </a:p>
          <a:p>
            <a:pPr marL="0" marR="0" indent="228600" algn="just">
              <a:lnSpc>
                <a:spcPct val="150000"/>
              </a:lnSpc>
              <a:spcBef>
                <a:spcPts val="600"/>
              </a:spcBef>
            </a:pPr>
            <a:endParaRPr lang="el-GR" sz="2000" b="1" i="1" dirty="0">
              <a:solidFill>
                <a:srgbClr val="002060"/>
              </a:solidFill>
              <a:latin typeface="Bookman Old Style" panose="02050604050505020204" pitchFamily="18" charset="0"/>
              <a:ea typeface="Times New Roman" panose="02020603050405020304" pitchFamily="18" charset="0"/>
            </a:endParaRPr>
          </a:p>
          <a:p>
            <a:pPr marR="0" algn="ctr">
              <a:lnSpc>
                <a:spcPct val="150000"/>
              </a:lnSpc>
              <a:spcBef>
                <a:spcPts val="600"/>
              </a:spcBef>
            </a:pPr>
            <a:r>
              <a:rPr lang="el-GR" sz="2000" b="1" kern="1200" dirty="0">
                <a:effectLst/>
                <a:latin typeface="Bookman Old Style" panose="02050604050505020204" pitchFamily="18" charset="0"/>
                <a:ea typeface="Times New Roman" panose="02020603050405020304" pitchFamily="18" charset="0"/>
              </a:rPr>
              <a:t>Ενίσχυση της Ελληνικής Κοινότητας Αντίς </a:t>
            </a:r>
            <a:r>
              <a:rPr lang="el-GR" sz="2000" b="1" kern="1200" dirty="0" err="1">
                <a:effectLst/>
                <a:latin typeface="Bookman Old Style" panose="02050604050505020204" pitchFamily="18" charset="0"/>
                <a:ea typeface="Times New Roman" panose="02020603050405020304" pitchFamily="18" charset="0"/>
              </a:rPr>
              <a:t>Αμπέμπα</a:t>
            </a:r>
            <a:r>
              <a:rPr lang="el-GR" sz="2000" b="1" kern="1200" dirty="0">
                <a:effectLst/>
                <a:latin typeface="Bookman Old Style" panose="02050604050505020204" pitchFamily="18" charset="0"/>
                <a:ea typeface="Times New Roman" panose="02020603050405020304" pitchFamily="18" charset="0"/>
              </a:rPr>
              <a:t> και </a:t>
            </a:r>
            <a:r>
              <a:rPr lang="el-GR" sz="2000" b="1" dirty="0">
                <a:latin typeface="Bookman Old Style" panose="02050604050505020204" pitchFamily="18" charset="0"/>
                <a:ea typeface="Times New Roman" panose="02020603050405020304" pitchFamily="18" charset="0"/>
              </a:rPr>
              <a:t>Συμβολή </a:t>
            </a:r>
            <a:r>
              <a:rPr lang="el-GR" sz="2000" b="1" kern="1200" dirty="0">
                <a:effectLst/>
                <a:latin typeface="Bookman Old Style" panose="02050604050505020204" pitchFamily="18" charset="0"/>
                <a:ea typeface="Times New Roman" panose="02020603050405020304" pitchFamily="18" charset="0"/>
              </a:rPr>
              <a:t>στην ανοικοδόμηση της περίφραξης του ιερού ναού του Αγίου Φρουμεντίου. </a:t>
            </a:r>
            <a:endParaRPr lang="en-US" sz="2000" b="1" dirty="0">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xmlns="" val="2728298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725814B-8B47-5DA5-3AF1-15CA5CC7A936}"/>
              </a:ext>
            </a:extLst>
          </p:cNvPr>
          <p:cNvSpPr>
            <a:spLocks noGrp="1"/>
          </p:cNvSpPr>
          <p:nvPr>
            <p:ph type="title"/>
          </p:nvPr>
        </p:nvSpPr>
        <p:spPr>
          <a:xfrm>
            <a:off x="1699674" y="952544"/>
            <a:ext cx="8441729" cy="701099"/>
          </a:xfrm>
        </p:spPr>
        <p:txBody>
          <a:bodyPr>
            <a:normAutofit/>
          </a:bodyPr>
          <a:lstStyle/>
          <a:p>
            <a:pPr algn="ctr"/>
            <a:r>
              <a:rPr lang="el-GR" sz="2800" b="1" dirty="0">
                <a:latin typeface="Cambria" panose="02040503050406030204" pitchFamily="18" charset="0"/>
                <a:ea typeface="Cambria" panose="02040503050406030204" pitchFamily="18" charset="0"/>
              </a:rPr>
              <a:t>ΣΤΟΧΟΣ ΤΟΥ ΝΕΟΥ Δ.Σ.</a:t>
            </a:r>
          </a:p>
        </p:txBody>
      </p:sp>
      <p:sp>
        <p:nvSpPr>
          <p:cNvPr id="4" name="TextBox 3">
            <a:extLst>
              <a:ext uri="{FF2B5EF4-FFF2-40B4-BE49-F238E27FC236}">
                <a16:creationId xmlns:a16="http://schemas.microsoft.com/office/drawing/2014/main" xmlns="" id="{757DB72D-0C81-36DF-E415-A53A47A1997F}"/>
              </a:ext>
            </a:extLst>
          </p:cNvPr>
          <p:cNvSpPr txBox="1"/>
          <p:nvPr/>
        </p:nvSpPr>
        <p:spPr>
          <a:xfrm>
            <a:off x="84940" y="1329145"/>
            <a:ext cx="11671195" cy="1230145"/>
          </a:xfrm>
          <a:prstGeom prst="rect">
            <a:avLst/>
          </a:prstGeom>
          <a:noFill/>
        </p:spPr>
        <p:txBody>
          <a:bodyPr wrap="square" rtlCol="0">
            <a:spAutoFit/>
          </a:bodyPr>
          <a:lstStyle/>
          <a:p>
            <a:pPr algn="ctr">
              <a:lnSpc>
                <a:spcPct val="200000"/>
              </a:lnSpc>
            </a:pPr>
            <a:r>
              <a:rPr lang="el-GR" sz="2000" b="1" i="1" dirty="0">
                <a:solidFill>
                  <a:schemeClr val="accent1">
                    <a:lumMod val="75000"/>
                  </a:schemeClr>
                </a:solidFill>
                <a:latin typeface="Bookman Old Style" panose="02050604050505020204" pitchFamily="18" charset="0"/>
              </a:rPr>
              <a:t>Να δώσουμε νέα πνοή στο σύλλογο και να αποδείξουμε ότι ο ΣΕΑ δεν έχει μόνο ιστορικό παρελθόν, αλλά δυναμικό παρόν και λαμπρό μέλλον.</a:t>
            </a:r>
          </a:p>
        </p:txBody>
      </p:sp>
      <p:sp>
        <p:nvSpPr>
          <p:cNvPr id="6" name="TextBox 5">
            <a:extLst>
              <a:ext uri="{FF2B5EF4-FFF2-40B4-BE49-F238E27FC236}">
                <a16:creationId xmlns:a16="http://schemas.microsoft.com/office/drawing/2014/main" xmlns="" id="{BE680DF9-1521-6866-5D12-7332C54F2D19}"/>
              </a:ext>
            </a:extLst>
          </p:cNvPr>
          <p:cNvSpPr txBox="1"/>
          <p:nvPr/>
        </p:nvSpPr>
        <p:spPr>
          <a:xfrm>
            <a:off x="3717303" y="3134668"/>
            <a:ext cx="7869152" cy="1137684"/>
          </a:xfrm>
          <a:prstGeom prst="rect">
            <a:avLst/>
          </a:prstGeom>
          <a:noFill/>
        </p:spPr>
        <p:txBody>
          <a:bodyPr wrap="square">
            <a:spAutoFit/>
          </a:bodyPr>
          <a:lstStyle/>
          <a:p>
            <a:pPr marR="0" algn="ctr">
              <a:lnSpc>
                <a:spcPct val="150000"/>
              </a:lnSpc>
              <a:spcBef>
                <a:spcPts val="600"/>
              </a:spcBef>
            </a:pPr>
            <a:r>
              <a:rPr lang="el-GR" sz="2400" b="1" dirty="0">
                <a:effectLst/>
                <a:latin typeface="Bookman Old Style" panose="02050604050505020204" pitchFamily="18" charset="0"/>
                <a:ea typeface="Times New Roman" panose="02020603050405020304" pitchFamily="18" charset="0"/>
              </a:rPr>
              <a:t>Ο Σύλλογος φέτος γιορτάζει  50 χρόνια από της ιδρύσεώς του τον Απρίλιο του 1975.</a:t>
            </a:r>
          </a:p>
        </p:txBody>
      </p:sp>
      <p:pic>
        <p:nvPicPr>
          <p:cNvPr id="10" name="Εικόνα 9">
            <a:extLst>
              <a:ext uri="{FF2B5EF4-FFF2-40B4-BE49-F238E27FC236}">
                <a16:creationId xmlns:a16="http://schemas.microsoft.com/office/drawing/2014/main" xmlns="" id="{31C5C4A1-EB22-5944-1A6C-BB80E011642F}"/>
              </a:ext>
            </a:extLst>
          </p:cNvPr>
          <p:cNvPicPr>
            <a:picLocks noChangeAspect="1"/>
          </p:cNvPicPr>
          <p:nvPr/>
        </p:nvPicPr>
        <p:blipFill>
          <a:blip r:embed="rId2"/>
          <a:stretch>
            <a:fillRect/>
          </a:stretch>
        </p:blipFill>
        <p:spPr>
          <a:xfrm>
            <a:off x="369876" y="2785201"/>
            <a:ext cx="3033201" cy="1723229"/>
          </a:xfrm>
          <a:prstGeom prst="rect">
            <a:avLst/>
          </a:prstGeom>
        </p:spPr>
      </p:pic>
      <p:sp>
        <p:nvSpPr>
          <p:cNvPr id="11" name="Τίτλος 1">
            <a:extLst>
              <a:ext uri="{FF2B5EF4-FFF2-40B4-BE49-F238E27FC236}">
                <a16:creationId xmlns:a16="http://schemas.microsoft.com/office/drawing/2014/main" xmlns="" id="{94E5A21D-75B3-0D05-C2DB-DF5A98515545}"/>
              </a:ext>
            </a:extLst>
          </p:cNvPr>
          <p:cNvSpPr txBox="1">
            <a:spLocks/>
          </p:cNvSpPr>
          <p:nvPr/>
        </p:nvSpPr>
        <p:spPr>
          <a:xfrm>
            <a:off x="1793942" y="76582"/>
            <a:ext cx="8441729"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300" dirty="0">
                <a:latin typeface="Bookman Old Style" panose="02050604050505020204" pitchFamily="18" charset="0"/>
                <a:ea typeface="Cambria" panose="02040503050406030204" pitchFamily="18" charset="0"/>
              </a:rPr>
              <a:t>ΓΕΝΙΚΑ</a:t>
            </a:r>
          </a:p>
        </p:txBody>
      </p:sp>
      <p:sp>
        <p:nvSpPr>
          <p:cNvPr id="12" name="TextBox 11">
            <a:extLst>
              <a:ext uri="{FF2B5EF4-FFF2-40B4-BE49-F238E27FC236}">
                <a16:creationId xmlns:a16="http://schemas.microsoft.com/office/drawing/2014/main" xmlns="" id="{68C2F1B0-B1C6-4EDC-1D93-11CB326167FA}"/>
              </a:ext>
            </a:extLst>
          </p:cNvPr>
          <p:cNvSpPr txBox="1"/>
          <p:nvPr/>
        </p:nvSpPr>
        <p:spPr>
          <a:xfrm>
            <a:off x="411686" y="4570304"/>
            <a:ext cx="11206240" cy="960904"/>
          </a:xfrm>
          <a:prstGeom prst="rect">
            <a:avLst/>
          </a:prstGeom>
          <a:noFill/>
        </p:spPr>
        <p:txBody>
          <a:bodyPr wrap="square">
            <a:spAutoFit/>
          </a:bodyPr>
          <a:lstStyle/>
          <a:p>
            <a:pPr marR="0" algn="ctr">
              <a:lnSpc>
                <a:spcPct val="150000"/>
              </a:lnSpc>
              <a:spcBef>
                <a:spcPts val="600"/>
              </a:spcBef>
            </a:pPr>
            <a:r>
              <a:rPr lang="el-GR" sz="2000" b="1" dirty="0">
                <a:solidFill>
                  <a:srgbClr val="FF0000"/>
                </a:solidFill>
                <a:effectLst/>
                <a:latin typeface="Bookman Old Style" panose="02050604050505020204" pitchFamily="18" charset="0"/>
                <a:ea typeface="Times New Roman" panose="02020603050405020304" pitchFamily="18" charset="0"/>
              </a:rPr>
              <a:t>Εγκρίθηκε με την </a:t>
            </a:r>
            <a:r>
              <a:rPr lang="el-GR" sz="2000" b="1" dirty="0" err="1">
                <a:solidFill>
                  <a:srgbClr val="FF0000"/>
                </a:solidFill>
                <a:effectLst/>
                <a:latin typeface="Bookman Old Style" panose="02050604050505020204" pitchFamily="18" charset="0"/>
                <a:ea typeface="Times New Roman" panose="02020603050405020304" pitchFamily="18" charset="0"/>
              </a:rPr>
              <a:t>υπ</a:t>
            </a:r>
            <a:r>
              <a:rPr lang="el-GR" sz="2000" b="1" dirty="0">
                <a:solidFill>
                  <a:srgbClr val="FF0000"/>
                </a:solidFill>
                <a:effectLst/>
                <a:latin typeface="Bookman Old Style" panose="02050604050505020204" pitchFamily="18" charset="0"/>
                <a:ea typeface="Times New Roman" panose="02020603050405020304" pitchFamily="18" charset="0"/>
              </a:rPr>
              <a:t> </a:t>
            </a:r>
            <a:r>
              <a:rPr lang="el-GR" sz="2000" b="1" dirty="0" err="1">
                <a:solidFill>
                  <a:srgbClr val="FF0000"/>
                </a:solidFill>
                <a:effectLst/>
                <a:latin typeface="Bookman Old Style" panose="02050604050505020204" pitchFamily="18" charset="0"/>
                <a:ea typeface="Times New Roman" panose="02020603050405020304" pitchFamily="18" charset="0"/>
              </a:rPr>
              <a:t>αρθ</a:t>
            </a:r>
            <a:r>
              <a:rPr lang="el-GR" sz="2000" b="1" dirty="0">
                <a:solidFill>
                  <a:srgbClr val="FF0000"/>
                </a:solidFill>
                <a:effectLst/>
                <a:latin typeface="Bookman Old Style" panose="02050604050505020204" pitchFamily="18" charset="0"/>
                <a:ea typeface="Times New Roman" panose="02020603050405020304" pitchFamily="18" charset="0"/>
              </a:rPr>
              <a:t> 70121/2024 του Πρωτοδικείου Αθηνών, το τροποποιημένο ΚΑΤΑΣΤΑΤΙΚΟ του </a:t>
            </a:r>
            <a:r>
              <a:rPr lang="el-GR" sz="2000" b="1" dirty="0" err="1">
                <a:solidFill>
                  <a:srgbClr val="FF0000"/>
                </a:solidFill>
                <a:effectLst/>
                <a:latin typeface="Bookman Old Style" panose="02050604050505020204" pitchFamily="18" charset="0"/>
                <a:ea typeface="Times New Roman" panose="02020603050405020304" pitchFamily="18" charset="0"/>
              </a:rPr>
              <a:t>Σ.Ε.Α</a:t>
            </a:r>
            <a:r>
              <a:rPr lang="el-GR" sz="2000" b="1" dirty="0">
                <a:solidFill>
                  <a:srgbClr val="FF0000"/>
                </a:solidFill>
                <a:effectLst/>
                <a:latin typeface="Bookman Old Style" panose="02050604050505020204" pitchFamily="18" charset="0"/>
                <a:ea typeface="Times New Roman" panose="02020603050405020304" pitchFamily="18" charset="0"/>
              </a:rPr>
              <a:t>.</a:t>
            </a:r>
          </a:p>
        </p:txBody>
      </p:sp>
      <p:sp>
        <p:nvSpPr>
          <p:cNvPr id="13" name="TextBox 12">
            <a:extLst>
              <a:ext uri="{FF2B5EF4-FFF2-40B4-BE49-F238E27FC236}">
                <a16:creationId xmlns:a16="http://schemas.microsoft.com/office/drawing/2014/main" xmlns="" id="{6E48AFE5-9E28-5CDD-361C-C18FB8A6FAFB}"/>
              </a:ext>
            </a:extLst>
          </p:cNvPr>
          <p:cNvSpPr txBox="1"/>
          <p:nvPr/>
        </p:nvSpPr>
        <p:spPr>
          <a:xfrm>
            <a:off x="768789" y="5668496"/>
            <a:ext cx="10492033" cy="960840"/>
          </a:xfrm>
          <a:prstGeom prst="rect">
            <a:avLst/>
          </a:prstGeom>
          <a:noFill/>
        </p:spPr>
        <p:txBody>
          <a:bodyPr wrap="square" rtlCol="0">
            <a:spAutoFit/>
          </a:bodyPr>
          <a:lstStyle/>
          <a:p>
            <a:pPr algn="ctr">
              <a:lnSpc>
                <a:spcPct val="150000"/>
              </a:lnSpc>
            </a:pPr>
            <a:r>
              <a:rPr lang="el-GR" sz="2000" b="1" i="1" dirty="0">
                <a:solidFill>
                  <a:schemeClr val="accent1">
                    <a:lumMod val="75000"/>
                  </a:schemeClr>
                </a:solidFill>
                <a:latin typeface="Bookman Old Style" panose="02050604050505020204" pitchFamily="18" charset="0"/>
              </a:rPr>
              <a:t>Εγκρίθηκε το αίτημα για την ανέγερση μνημείου στην πλατεία Αβησσυνίας από τον Δήμο Αθηναίων.</a:t>
            </a:r>
          </a:p>
        </p:txBody>
      </p:sp>
    </p:spTree>
    <p:extLst>
      <p:ext uri="{BB962C8B-B14F-4D97-AF65-F5344CB8AC3E}">
        <p14:creationId xmlns:p14="http://schemas.microsoft.com/office/powerpoint/2010/main" xmlns="" val="2351058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2938A30-8BF6-6B2D-C139-D32E5646A53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DD6BF05D-C094-A09B-B5E8-E0E556EB2227}"/>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600" dirty="0">
                <a:solidFill>
                  <a:srgbClr val="FFFF00"/>
                </a:solidFill>
                <a:latin typeface="Bookman Old Style" panose="02050604050505020204" pitchFamily="18" charset="0"/>
                <a:ea typeface="Cambria" panose="02040503050406030204" pitchFamily="18" charset="0"/>
              </a:rPr>
              <a:t>ΕΠΙΛΟΓΟΣ</a:t>
            </a:r>
          </a:p>
        </p:txBody>
      </p:sp>
      <p:sp>
        <p:nvSpPr>
          <p:cNvPr id="4" name="TextBox 3">
            <a:extLst>
              <a:ext uri="{FF2B5EF4-FFF2-40B4-BE49-F238E27FC236}">
                <a16:creationId xmlns:a16="http://schemas.microsoft.com/office/drawing/2014/main" xmlns="" id="{8B84971F-7294-AE46-C20F-BF21086BD09F}"/>
              </a:ext>
            </a:extLst>
          </p:cNvPr>
          <p:cNvSpPr txBox="1"/>
          <p:nvPr/>
        </p:nvSpPr>
        <p:spPr>
          <a:xfrm>
            <a:off x="311084" y="1295748"/>
            <a:ext cx="11349873" cy="5151090"/>
          </a:xfrm>
          <a:prstGeom prst="rect">
            <a:avLst/>
          </a:prstGeom>
          <a:noFill/>
        </p:spPr>
        <p:txBody>
          <a:bodyPr wrap="square">
            <a:spAutoFit/>
          </a:bodyPr>
          <a:lstStyle/>
          <a:p>
            <a:pPr marL="0" marR="0" indent="457200" algn="just">
              <a:lnSpc>
                <a:spcPct val="200000"/>
              </a:lnSpc>
              <a:spcBef>
                <a:spcPts val="600"/>
              </a:spcBef>
            </a:pP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Ευελπιστούμε στο μέλλον η συμμετοχή των μελών να είναι μεγαλύτερη, διότι όπως έχετε διαπιστώσει οι εκδηλώσεις είναι ποιοτικές, ποικιλόμορφες, άριστα οργανωμένες με πολύ κόπο και μεράκι και το κόστος χαμηλό για την ποιότητα που προσφέρουν. Χαρά μας είναι η αίθουσα να γεμίζει από τους Έλληνες της παροικίας και τα νέα παιδιά, όπως έγινε στην τελευταία συνεστίαση της 23</a:t>
            </a:r>
            <a:r>
              <a:rPr lang="el-GR" sz="2400" b="1" i="1" baseline="300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ης</a:t>
            </a:r>
            <a:r>
              <a:rPr lang="el-GR"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Φεβρουαρίου 2025. </a:t>
            </a:r>
            <a:endParaRPr lang="en-US" sz="24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xmlns="" val="3509464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757AAD-F14D-B751-F274-221EE9D68BE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2B34B244-AA04-9D1F-BD34-C1D16144F41D}"/>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b="1" spc="600" dirty="0">
              <a:solidFill>
                <a:srgbClr val="7030A0"/>
              </a:solidFill>
              <a:latin typeface="Bookman Old Style" panose="02050604050505020204" pitchFamily="18" charset="0"/>
              <a:ea typeface="Cambria" panose="02040503050406030204" pitchFamily="18" charset="0"/>
            </a:endParaRPr>
          </a:p>
        </p:txBody>
      </p:sp>
      <p:pic>
        <p:nvPicPr>
          <p:cNvPr id="6" name="Εικόνα 5" descr="Εικόνα που περιέχει εξωτερικός χώρος/ύπαιθρος, ουρανός, σύννεφο, πολυκατοικία&#10;&#10;Περιγραφή που δημιουργήθηκε αυτόματα">
            <a:extLst>
              <a:ext uri="{FF2B5EF4-FFF2-40B4-BE49-F238E27FC236}">
                <a16:creationId xmlns:a16="http://schemas.microsoft.com/office/drawing/2014/main" xmlns="" id="{1B084872-7B64-976D-78ED-C7EC0C29441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5186" y="2895819"/>
            <a:ext cx="4410635" cy="3506455"/>
          </a:xfrm>
          <a:prstGeom prst="rect">
            <a:avLst/>
          </a:prstGeom>
        </p:spPr>
      </p:pic>
      <p:pic>
        <p:nvPicPr>
          <p:cNvPr id="7" name="Εικόνα 6" descr="Εικόνα που περιέχει κείμενο, έμβλημα, λογότυπο, σύμβολο&#10;&#10;Περιγραφή που δημιουργήθηκε αυτόματα">
            <a:extLst>
              <a:ext uri="{FF2B5EF4-FFF2-40B4-BE49-F238E27FC236}">
                <a16:creationId xmlns:a16="http://schemas.microsoft.com/office/drawing/2014/main" xmlns="" id="{896E4110-4D48-1175-6F8E-6302F5BFBDF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3982" r="26653" b="28753"/>
          <a:stretch/>
        </p:blipFill>
        <p:spPr>
          <a:xfrm>
            <a:off x="458502" y="1494256"/>
            <a:ext cx="1775011" cy="1706939"/>
          </a:xfrm>
          <a:prstGeom prst="rect">
            <a:avLst/>
          </a:prstGeom>
        </p:spPr>
      </p:pic>
      <p:pic>
        <p:nvPicPr>
          <p:cNvPr id="8" name="Εικόνα 7" descr="Εικόνα που περιέχει κείμενο, έμβλημα, λογότυπο, σύμβολο&#10;&#10;Περιγραφή που δημιουργήθηκε αυτόματα">
            <a:extLst>
              <a:ext uri="{FF2B5EF4-FFF2-40B4-BE49-F238E27FC236}">
                <a16:creationId xmlns:a16="http://schemas.microsoft.com/office/drawing/2014/main" xmlns="" id="{9C273A8E-9D52-C98D-A863-497505B7955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67131"/>
          <a:stretch/>
        </p:blipFill>
        <p:spPr>
          <a:xfrm>
            <a:off x="1103377" y="6052463"/>
            <a:ext cx="3194568" cy="699621"/>
          </a:xfrm>
          <a:prstGeom prst="rect">
            <a:avLst/>
          </a:prstGeom>
        </p:spPr>
      </p:pic>
      <p:pic>
        <p:nvPicPr>
          <p:cNvPr id="9" name="Εικόνα 8" descr="Εικόνα που περιέχει κείμενο, στοίβα&#10;&#10;Περιγραφή που δημιουργήθηκε αυτόματα">
            <a:extLst>
              <a:ext uri="{FF2B5EF4-FFF2-40B4-BE49-F238E27FC236}">
                <a16:creationId xmlns:a16="http://schemas.microsoft.com/office/drawing/2014/main" xmlns="" id="{877F20CA-AB6F-98A8-A6A0-C4A097F4238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9753" r="16663" b="3"/>
          <a:stretch/>
        </p:blipFill>
        <p:spPr>
          <a:xfrm>
            <a:off x="8035221" y="884308"/>
            <a:ext cx="3984766" cy="4700079"/>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10" name="Εικόνα 9" descr="Εικόνα που περιέχει κείμενο&#10;&#10;Περιγραφή που δημιουργήθηκε αυτόματα">
            <a:extLst>
              <a:ext uri="{FF2B5EF4-FFF2-40B4-BE49-F238E27FC236}">
                <a16:creationId xmlns:a16="http://schemas.microsoft.com/office/drawing/2014/main" xmlns="" id="{E507D206-8260-66FC-BB86-BB073A9E1131}"/>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22972" t="5396" r="19555" b="34568"/>
          <a:stretch/>
        </p:blipFill>
        <p:spPr>
          <a:xfrm>
            <a:off x="5155201" y="1673865"/>
            <a:ext cx="2598956" cy="3823917"/>
          </a:xfrm>
          <a:prstGeom prst="rect">
            <a:avLst/>
          </a:prstGeom>
        </p:spPr>
      </p:pic>
      <p:sp>
        <p:nvSpPr>
          <p:cNvPr id="12" name="TextBox 11">
            <a:extLst>
              <a:ext uri="{FF2B5EF4-FFF2-40B4-BE49-F238E27FC236}">
                <a16:creationId xmlns:a16="http://schemas.microsoft.com/office/drawing/2014/main" xmlns="" id="{40D834B6-E99A-D8CF-0294-22F51C8F66BF}"/>
              </a:ext>
            </a:extLst>
          </p:cNvPr>
          <p:cNvSpPr txBox="1"/>
          <p:nvPr/>
        </p:nvSpPr>
        <p:spPr>
          <a:xfrm>
            <a:off x="311083" y="145150"/>
            <a:ext cx="10539168" cy="584775"/>
          </a:xfrm>
          <a:prstGeom prst="rect">
            <a:avLst/>
          </a:prstGeom>
          <a:noFill/>
        </p:spPr>
        <p:txBody>
          <a:bodyPr wrap="square">
            <a:spAutoFit/>
          </a:bodyPr>
          <a:lstStyle/>
          <a:p>
            <a:pPr algn="ctr">
              <a:defRPr/>
            </a:pPr>
            <a:r>
              <a:rPr lang="el-GR" sz="3200" b="1" i="1" spc="600" dirty="0">
                <a:ln w="13462">
                  <a:solidFill>
                    <a:schemeClr val="bg1"/>
                  </a:solidFill>
                  <a:prstDash val="solid"/>
                </a:ln>
                <a:solidFill>
                  <a:srgbClr val="FF0000"/>
                </a:solidFill>
                <a:effectLst>
                  <a:outerShdw dist="38100" dir="2700000" algn="bl" rotWithShape="0">
                    <a:schemeClr val="accent5"/>
                  </a:outerShdw>
                </a:effectLst>
                <a:latin typeface="Bookman Old Style" panose="02050604050505020204" pitchFamily="18" charset="0"/>
              </a:rPr>
              <a:t>ΟΙΚΟΝΟΜΙΚΟΣ ΑΠΟΛΟΓΙΣΜΟΣ 2024</a:t>
            </a:r>
          </a:p>
        </p:txBody>
      </p:sp>
    </p:spTree>
    <p:extLst>
      <p:ext uri="{BB962C8B-B14F-4D97-AF65-F5344CB8AC3E}">
        <p14:creationId xmlns:p14="http://schemas.microsoft.com/office/powerpoint/2010/main" xmlns="" val="265806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19D59B-8F3D-F32D-FD29-25822566048C}"/>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5EE404F4-7E14-A3A7-4242-BC5F0B385514}"/>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b="1" spc="600" dirty="0">
              <a:solidFill>
                <a:srgbClr val="7030A0"/>
              </a:solidFill>
              <a:latin typeface="Bookman Old Style" panose="0205060405050502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267692A4-B3E5-0405-F2BC-62AD2D640E5E}"/>
              </a:ext>
            </a:extLst>
          </p:cNvPr>
          <p:cNvSpPr txBox="1"/>
          <p:nvPr/>
        </p:nvSpPr>
        <p:spPr>
          <a:xfrm>
            <a:off x="311083" y="145150"/>
            <a:ext cx="10539168" cy="584775"/>
          </a:xfrm>
          <a:prstGeom prst="rect">
            <a:avLst/>
          </a:prstGeom>
          <a:noFill/>
        </p:spPr>
        <p:txBody>
          <a:bodyPr wrap="square">
            <a:spAutoFit/>
          </a:bodyPr>
          <a:lstStyle/>
          <a:p>
            <a:pPr algn="ctr">
              <a:defRPr/>
            </a:pPr>
            <a:r>
              <a:rPr lang="el-GR" sz="3200" b="1" i="1" spc="600" dirty="0">
                <a:ln w="13462">
                  <a:solidFill>
                    <a:schemeClr val="bg1"/>
                  </a:solidFill>
                  <a:prstDash val="solid"/>
                </a:ln>
                <a:solidFill>
                  <a:srgbClr val="FFFF00"/>
                </a:solidFill>
                <a:effectLst>
                  <a:outerShdw dist="38100" dir="2700000" algn="bl" rotWithShape="0">
                    <a:schemeClr val="accent5"/>
                  </a:outerShdw>
                </a:effectLst>
                <a:latin typeface="Bookman Old Style" panose="02050604050505020204" pitchFamily="18" charset="0"/>
              </a:rPr>
              <a:t>ΔΕΔΟΜΕΝΑ - ΥΠΟΧΡΕΩΣΕΙΣ</a:t>
            </a:r>
          </a:p>
        </p:txBody>
      </p:sp>
      <p:sp>
        <p:nvSpPr>
          <p:cNvPr id="4" name="TextBox 3">
            <a:extLst>
              <a:ext uri="{FF2B5EF4-FFF2-40B4-BE49-F238E27FC236}">
                <a16:creationId xmlns:a16="http://schemas.microsoft.com/office/drawing/2014/main" xmlns="" id="{A83E2461-63CF-18C4-E3B2-83316B8D6886}"/>
              </a:ext>
            </a:extLst>
          </p:cNvPr>
          <p:cNvSpPr txBox="1"/>
          <p:nvPr/>
        </p:nvSpPr>
        <p:spPr>
          <a:xfrm>
            <a:off x="311083" y="1120747"/>
            <a:ext cx="11444141" cy="1323439"/>
          </a:xfrm>
          <a:prstGeom prst="rect">
            <a:avLst/>
          </a:prstGeom>
          <a:noFill/>
        </p:spPr>
        <p:txBody>
          <a:bodyPr wrap="square">
            <a:spAutoFit/>
          </a:bodyPr>
          <a:lstStyle/>
          <a:p>
            <a:pPr marR="0" lvl="0" algn="ctr">
              <a:lnSpc>
                <a:spcPct val="200000"/>
              </a:lnSpc>
              <a:tabLst>
                <a:tab pos="0" algn="l"/>
              </a:tabLst>
            </a:pPr>
            <a:r>
              <a:rPr lang="el-GR" sz="2000" b="1" dirty="0">
                <a:effectLst/>
                <a:latin typeface="Bookman Old Style" panose="02050604050505020204" pitchFamily="18" charset="0"/>
                <a:ea typeface="Times New Roman" panose="02020603050405020304" pitchFamily="18" charset="0"/>
              </a:rPr>
              <a:t>Ο Σύλλογος απαρτίζεται από 522 τακτικά μέλη και 24 φίλους. Ταμειακά ενήμερα μέλη είναι </a:t>
            </a:r>
            <a:r>
              <a:rPr lang="el-GR" sz="2000" b="1" dirty="0" smtClean="0">
                <a:effectLst/>
                <a:latin typeface="Bookman Old Style" panose="02050604050505020204" pitchFamily="18" charset="0"/>
                <a:ea typeface="Times New Roman" panose="02020603050405020304" pitchFamily="18" charset="0"/>
              </a:rPr>
              <a:t>3</a:t>
            </a:r>
            <a:r>
              <a:rPr lang="en-US" sz="2000" b="1" dirty="0" smtClean="0">
                <a:effectLst/>
                <a:latin typeface="Bookman Old Style" panose="02050604050505020204" pitchFamily="18" charset="0"/>
                <a:ea typeface="Times New Roman" panose="02020603050405020304" pitchFamily="18" charset="0"/>
              </a:rPr>
              <a:t>5</a:t>
            </a:r>
            <a:r>
              <a:rPr lang="el-GR" sz="2000" b="1" dirty="0" smtClean="0">
                <a:effectLst/>
                <a:latin typeface="Bookman Old Style" panose="02050604050505020204" pitchFamily="18" charset="0"/>
                <a:ea typeface="Times New Roman" panose="02020603050405020304" pitchFamily="18" charset="0"/>
              </a:rPr>
              <a:t>2</a:t>
            </a:r>
            <a:r>
              <a:rPr lang="el-GR" sz="2000" b="1" dirty="0">
                <a:effectLst/>
                <a:latin typeface="Bookman Old Style" panose="02050604050505020204" pitchFamily="18" charset="0"/>
                <a:ea typeface="Times New Roman" panose="02020603050405020304" pitchFamily="18" charset="0"/>
              </a:rPr>
              <a:t>. Πετύχαμε τον διπλό στόχο του προϋπολογισμού του 2024. </a:t>
            </a:r>
            <a:endParaRPr lang="en-US" sz="2000" b="1" dirty="0">
              <a:effectLst/>
              <a:latin typeface="Bookman Old Style" panose="020506040505050202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C2CDA883-3C11-E0A3-F2F9-462272E68598}"/>
              </a:ext>
            </a:extLst>
          </p:cNvPr>
          <p:cNvSpPr txBox="1"/>
          <p:nvPr/>
        </p:nvSpPr>
        <p:spPr>
          <a:xfrm>
            <a:off x="342504" y="2471172"/>
            <a:ext cx="11444141" cy="2345899"/>
          </a:xfrm>
          <a:prstGeom prst="rect">
            <a:avLst/>
          </a:prstGeom>
          <a:noFill/>
        </p:spPr>
        <p:txBody>
          <a:bodyPr wrap="square">
            <a:spAutoFit/>
          </a:bodyPr>
          <a:lstStyle/>
          <a:p>
            <a:pPr marR="0" lvl="0" algn="just">
              <a:lnSpc>
                <a:spcPct val="150000"/>
              </a:lnSpc>
              <a:tabLst>
                <a:tab pos="0" algn="l"/>
              </a:tabLst>
            </a:pPr>
            <a:r>
              <a:rPr lang="el-GR" sz="2000" b="1" dirty="0">
                <a:solidFill>
                  <a:srgbClr val="FF0000"/>
                </a:solidFill>
                <a:effectLst/>
                <a:latin typeface="Bookman Old Style" panose="02050604050505020204" pitchFamily="18" charset="0"/>
                <a:ea typeface="Times New Roman" panose="02020603050405020304" pitchFamily="18" charset="0"/>
              </a:rPr>
              <a:t>Ο Σύλλογος επιβαρύνεται ετησίως </a:t>
            </a:r>
            <a:r>
              <a:rPr lang="el-GR" sz="2000" b="1" dirty="0">
                <a:solidFill>
                  <a:srgbClr val="FF0000"/>
                </a:solidFill>
                <a:latin typeface="Bookman Old Style" panose="02050604050505020204" pitchFamily="18" charset="0"/>
                <a:ea typeface="Times New Roman" panose="02020603050405020304" pitchFamily="18" charset="0"/>
              </a:rPr>
              <a:t>με 3.190 ευρώ για τ</a:t>
            </a:r>
            <a:r>
              <a:rPr lang="el-GR" sz="2000" b="1" dirty="0">
                <a:solidFill>
                  <a:srgbClr val="FF0000"/>
                </a:solidFill>
                <a:effectLst/>
                <a:latin typeface="Bookman Old Style" panose="02050604050505020204" pitchFamily="18" charset="0"/>
                <a:ea typeface="Times New Roman" panose="02020603050405020304" pitchFamily="18" charset="0"/>
              </a:rPr>
              <a:t>ην καταβολή του </a:t>
            </a:r>
            <a:r>
              <a:rPr lang="el-GR" sz="2000" b="1" dirty="0" err="1">
                <a:solidFill>
                  <a:srgbClr val="FF0000"/>
                </a:solidFill>
                <a:effectLst/>
                <a:latin typeface="Bookman Old Style" panose="02050604050505020204" pitchFamily="18" charset="0"/>
                <a:ea typeface="Times New Roman" panose="02020603050405020304" pitchFamily="18" charset="0"/>
              </a:rPr>
              <a:t>ΕΝΦΙΑ</a:t>
            </a:r>
            <a:r>
              <a:rPr lang="el-GR" sz="2000" b="1" dirty="0">
                <a:solidFill>
                  <a:srgbClr val="FF0000"/>
                </a:solidFill>
                <a:effectLst/>
                <a:latin typeface="Bookman Old Style" panose="02050604050505020204" pitchFamily="18" charset="0"/>
                <a:ea typeface="Times New Roman" panose="02020603050405020304" pitchFamily="18" charset="0"/>
              </a:rPr>
              <a:t> και την φορολόγηση για το ενοίκιο που εισπράττει από το οίκημα της Σοφοκλέους. </a:t>
            </a:r>
          </a:p>
          <a:p>
            <a:pPr marR="0" lvl="0" algn="just">
              <a:lnSpc>
                <a:spcPct val="150000"/>
              </a:lnSpc>
              <a:tabLst>
                <a:tab pos="0" algn="l"/>
              </a:tabLst>
            </a:pPr>
            <a:r>
              <a:rPr lang="el-GR" sz="2000" b="1" dirty="0">
                <a:solidFill>
                  <a:srgbClr val="FF0000"/>
                </a:solidFill>
                <a:effectLst/>
                <a:latin typeface="Bookman Old Style" panose="02050604050505020204" pitchFamily="18" charset="0"/>
                <a:ea typeface="Times New Roman" panose="02020603050405020304" pitchFamily="18" charset="0"/>
              </a:rPr>
              <a:t>Το 2024 είχαμε μία πρόσθετη επιβάρυνση στα κοινόχρηστα 760 ευρώ για εκσυγχρονισμό του ανελκυστήρα σύμφωνα με την νομοθεσία. </a:t>
            </a:r>
          </a:p>
          <a:p>
            <a:pPr marR="0" lvl="0" algn="just">
              <a:lnSpc>
                <a:spcPct val="150000"/>
              </a:lnSpc>
              <a:tabLst>
                <a:tab pos="0" algn="l"/>
              </a:tabLst>
            </a:pPr>
            <a:r>
              <a:rPr lang="el-GR" sz="2000" b="1" dirty="0">
                <a:solidFill>
                  <a:srgbClr val="FF0000"/>
                </a:solidFill>
                <a:effectLst/>
                <a:latin typeface="Bookman Old Style" panose="02050604050505020204" pitchFamily="18" charset="0"/>
                <a:ea typeface="Times New Roman" panose="02020603050405020304" pitchFamily="18" charset="0"/>
              </a:rPr>
              <a:t>Τα έσοδα από την μίσθωση του ακινήτου είναι 7.200 ευρώ ετησίως.</a:t>
            </a:r>
            <a:endParaRPr lang="en-US" sz="2000" b="1" dirty="0">
              <a:solidFill>
                <a:srgbClr val="FF0000"/>
              </a:solidFill>
              <a:effectLst/>
              <a:latin typeface="Bookman Old Style" panose="020506040505050202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8C85C5A8-3B27-7216-AAB3-1C27B0CEDC7D}"/>
              </a:ext>
            </a:extLst>
          </p:cNvPr>
          <p:cNvSpPr txBox="1"/>
          <p:nvPr/>
        </p:nvSpPr>
        <p:spPr>
          <a:xfrm>
            <a:off x="373928" y="4937288"/>
            <a:ext cx="11381295" cy="1422569"/>
          </a:xfrm>
          <a:prstGeom prst="rect">
            <a:avLst/>
          </a:prstGeom>
          <a:noFill/>
        </p:spPr>
        <p:txBody>
          <a:bodyPr wrap="square">
            <a:spAutoFit/>
          </a:bodyPr>
          <a:lstStyle/>
          <a:p>
            <a:pPr algn="just">
              <a:lnSpc>
                <a:spcPct val="150000"/>
              </a:lnSpc>
            </a:pPr>
            <a:r>
              <a:rPr lang="el-GR" sz="2000" b="1" dirty="0">
                <a:effectLst/>
                <a:latin typeface="Bookman Old Style" panose="02050604050505020204" pitchFamily="18" charset="0"/>
                <a:ea typeface="Times New Roman" panose="02020603050405020304" pitchFamily="18" charset="0"/>
              </a:rPr>
              <a:t>Το «Κοντά Σας» τυπώνεται σε 600 αντίτυπα. Από αυτά, 430 ταχυδρομούνται στο εσωτερικό και 35 – 48 στο εξωτερικό, </a:t>
            </a:r>
            <a:r>
              <a:rPr lang="el-GR" sz="2000" b="1" i="1" dirty="0">
                <a:effectLst/>
                <a:latin typeface="Bookman Old Style" panose="02050604050505020204" pitchFamily="18" charset="0"/>
                <a:ea typeface="Times New Roman" panose="02020603050405020304" pitchFamily="18" charset="0"/>
              </a:rPr>
              <a:t>σε φίλους και  φορείς ανεξάρτητα από το αν είναι μέλη ή αν έχουν καταβάλει την συνδρομή τους</a:t>
            </a:r>
            <a:r>
              <a:rPr lang="el-GR" sz="2000" b="1" dirty="0">
                <a:effectLst/>
                <a:latin typeface="Bookman Old Style" panose="02050604050505020204" pitchFamily="18" charset="0"/>
                <a:ea typeface="Times New Roman" panose="02020603050405020304" pitchFamily="18" charset="0"/>
              </a:rPr>
              <a:t>. </a:t>
            </a:r>
            <a:endParaRPr lang="en-US" sz="2000" b="1" dirty="0">
              <a:latin typeface="Bookman Old Style" panose="02050604050505020204" pitchFamily="18" charset="0"/>
            </a:endParaRPr>
          </a:p>
        </p:txBody>
      </p:sp>
    </p:spTree>
    <p:extLst>
      <p:ext uri="{BB962C8B-B14F-4D97-AF65-F5344CB8AC3E}">
        <p14:creationId xmlns:p14="http://schemas.microsoft.com/office/powerpoint/2010/main" xmlns="" val="3786202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723329-1A1F-049D-80F5-6B3B25AED26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C9589F00-EA42-5148-9A15-0636637E3CB2}"/>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b="1" spc="600" dirty="0">
              <a:solidFill>
                <a:srgbClr val="7030A0"/>
              </a:solidFill>
              <a:latin typeface="Bookman Old Style" panose="0205060405050502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483CEF48-8E1F-DD59-52E5-11E3E6A0264F}"/>
              </a:ext>
            </a:extLst>
          </p:cNvPr>
          <p:cNvSpPr txBox="1"/>
          <p:nvPr/>
        </p:nvSpPr>
        <p:spPr>
          <a:xfrm>
            <a:off x="311083" y="145150"/>
            <a:ext cx="10539168" cy="584775"/>
          </a:xfrm>
          <a:prstGeom prst="rect">
            <a:avLst/>
          </a:prstGeom>
          <a:noFill/>
        </p:spPr>
        <p:txBody>
          <a:bodyPr wrap="square">
            <a:spAutoFit/>
          </a:bodyPr>
          <a:lstStyle/>
          <a:p>
            <a:pPr algn="ctr">
              <a:defRPr/>
            </a:pPr>
            <a:r>
              <a:rPr lang="el-GR" sz="3200" b="1" i="1" spc="600" dirty="0">
                <a:ln w="13462">
                  <a:solidFill>
                    <a:schemeClr val="bg1"/>
                  </a:solidFill>
                  <a:prstDash val="solid"/>
                </a:ln>
                <a:solidFill>
                  <a:srgbClr val="FFFF00"/>
                </a:solidFill>
                <a:effectLst>
                  <a:outerShdw dist="38100" dir="2700000" algn="bl" rotWithShape="0">
                    <a:schemeClr val="accent5"/>
                  </a:outerShdw>
                </a:effectLst>
                <a:latin typeface="Bookman Old Style" panose="02050604050505020204" pitchFamily="18" charset="0"/>
              </a:rPr>
              <a:t>ΔΕΔΟΜΕΝΑ - ΥΠΟΧΡΕΩΣΕΙΣ</a:t>
            </a:r>
          </a:p>
        </p:txBody>
      </p:sp>
      <p:sp>
        <p:nvSpPr>
          <p:cNvPr id="6" name="TextBox 5">
            <a:extLst>
              <a:ext uri="{FF2B5EF4-FFF2-40B4-BE49-F238E27FC236}">
                <a16:creationId xmlns:a16="http://schemas.microsoft.com/office/drawing/2014/main" xmlns="" id="{813552C9-0303-4157-5F50-96B340F5710E}"/>
              </a:ext>
            </a:extLst>
          </p:cNvPr>
          <p:cNvSpPr txBox="1"/>
          <p:nvPr/>
        </p:nvSpPr>
        <p:spPr>
          <a:xfrm>
            <a:off x="527901" y="1120274"/>
            <a:ext cx="11104775" cy="3269228"/>
          </a:xfrm>
          <a:prstGeom prst="rect">
            <a:avLst/>
          </a:prstGeom>
          <a:noFill/>
        </p:spPr>
        <p:txBody>
          <a:bodyPr wrap="square">
            <a:spAutoFit/>
          </a:bodyPr>
          <a:lstStyle/>
          <a:p>
            <a:pPr marR="0" lvl="0" algn="just">
              <a:lnSpc>
                <a:spcPct val="150000"/>
              </a:lnSpc>
              <a:tabLst>
                <a:tab pos="0" algn="l"/>
              </a:tabLst>
            </a:pPr>
            <a:r>
              <a:rPr lang="el-GR" sz="2000" b="1" dirty="0">
                <a:solidFill>
                  <a:srgbClr val="FF0000"/>
                </a:solidFill>
                <a:effectLst/>
                <a:latin typeface="Bookman Old Style" panose="02050604050505020204" pitchFamily="18" charset="0"/>
                <a:ea typeface="Times New Roman" panose="02020603050405020304" pitchFamily="18" charset="0"/>
              </a:rPr>
              <a:t>Ενισχύσαμε οικονομικά την Ελληνική Κοινότητα Αντίς </a:t>
            </a:r>
            <a:r>
              <a:rPr lang="el-GR" sz="2000" b="1" dirty="0" err="1">
                <a:solidFill>
                  <a:srgbClr val="FF0000"/>
                </a:solidFill>
                <a:effectLst/>
                <a:latin typeface="Bookman Old Style" panose="02050604050505020204" pitchFamily="18" charset="0"/>
                <a:ea typeface="Times New Roman" panose="02020603050405020304" pitchFamily="18" charset="0"/>
              </a:rPr>
              <a:t>Αμπέμπα</a:t>
            </a:r>
            <a:r>
              <a:rPr lang="el-GR" sz="2000" b="1" dirty="0">
                <a:solidFill>
                  <a:srgbClr val="FF0000"/>
                </a:solidFill>
                <a:effectLst/>
                <a:latin typeface="Bookman Old Style" panose="02050604050505020204" pitchFamily="18" charset="0"/>
                <a:ea typeface="Times New Roman" panose="02020603050405020304" pitchFamily="18" charset="0"/>
              </a:rPr>
              <a:t> με το ποσό των 7.000,00 ευρώ και  συμβάλλαμε στην ανοικοδόμηση της περίφραξης του ιερού ναού του Αγίου Φρουμεντίου με το ποσό των 4.000,00 ευρώ.</a:t>
            </a:r>
          </a:p>
          <a:p>
            <a:pPr marR="0" lvl="0" algn="just">
              <a:lnSpc>
                <a:spcPct val="150000"/>
              </a:lnSpc>
              <a:tabLst>
                <a:tab pos="0" algn="l"/>
              </a:tabLst>
            </a:pPr>
            <a:r>
              <a:rPr lang="el-GR" sz="2000" b="1" dirty="0">
                <a:solidFill>
                  <a:srgbClr val="002060"/>
                </a:solidFill>
                <a:effectLst/>
                <a:latin typeface="Bookman Old Style" panose="02050604050505020204" pitchFamily="18" charset="0"/>
                <a:ea typeface="Times New Roman" panose="02020603050405020304" pitchFamily="18" charset="0"/>
              </a:rPr>
              <a:t>Προσφέραμε χρήματα για να υποστηρίξουμε διάφορες κοινωνικές δράσεις όπως την ετήσια στήριξη προς το </a:t>
            </a:r>
            <a:r>
              <a:rPr lang="el-GR" sz="2000" b="1" dirty="0" err="1">
                <a:solidFill>
                  <a:srgbClr val="002060"/>
                </a:solidFill>
                <a:effectLst/>
                <a:latin typeface="Bookman Old Style" panose="02050604050505020204" pitchFamily="18" charset="0"/>
                <a:ea typeface="Times New Roman" panose="02020603050405020304" pitchFamily="18" charset="0"/>
              </a:rPr>
              <a:t>ACTION</a:t>
            </a:r>
            <a:r>
              <a:rPr lang="el-GR" sz="2000" b="1" dirty="0">
                <a:solidFill>
                  <a:srgbClr val="002060"/>
                </a:solidFill>
                <a:effectLst/>
                <a:latin typeface="Bookman Old Style" panose="02050604050505020204" pitchFamily="18" charset="0"/>
                <a:ea typeface="Times New Roman" panose="02020603050405020304" pitchFamily="18" charset="0"/>
              </a:rPr>
              <a:t> </a:t>
            </a:r>
            <a:r>
              <a:rPr lang="el-GR" sz="2000" b="1" dirty="0" err="1">
                <a:solidFill>
                  <a:srgbClr val="002060"/>
                </a:solidFill>
                <a:effectLst/>
                <a:latin typeface="Bookman Old Style" panose="02050604050505020204" pitchFamily="18" charset="0"/>
                <a:ea typeface="Times New Roman" panose="02020603050405020304" pitchFamily="18" charset="0"/>
              </a:rPr>
              <a:t>AID</a:t>
            </a:r>
            <a:r>
              <a:rPr lang="el-GR" sz="2000" b="1" dirty="0">
                <a:solidFill>
                  <a:srgbClr val="002060"/>
                </a:solidFill>
                <a:effectLst/>
                <a:latin typeface="Bookman Old Style" panose="02050604050505020204" pitchFamily="18" charset="0"/>
                <a:ea typeface="Times New Roman" panose="02020603050405020304" pitchFamily="18" charset="0"/>
              </a:rPr>
              <a:t>, την επιβράβευση των 6 μαθητών που αποφοίτησαν από το </a:t>
            </a:r>
            <a:r>
              <a:rPr lang="el-GR" sz="2000" b="1" dirty="0" err="1">
                <a:solidFill>
                  <a:srgbClr val="002060"/>
                </a:solidFill>
                <a:effectLst/>
                <a:latin typeface="Bookman Old Style" panose="02050604050505020204" pitchFamily="18" charset="0"/>
                <a:ea typeface="Times New Roman" panose="02020603050405020304" pitchFamily="18" charset="0"/>
              </a:rPr>
              <a:t>ΜΙΧΕΙΟ</a:t>
            </a:r>
            <a:r>
              <a:rPr lang="el-GR" sz="2000" b="1" dirty="0">
                <a:solidFill>
                  <a:srgbClr val="002060"/>
                </a:solidFill>
                <a:effectLst/>
                <a:latin typeface="Bookman Old Style" panose="02050604050505020204" pitchFamily="18" charset="0"/>
                <a:ea typeface="Times New Roman" panose="02020603050405020304" pitchFamily="18" charset="0"/>
              </a:rPr>
              <a:t> ΓΥΜΝΑΣΙΟ / ΛΥΚΕΙΟ και πέτυχαν την εισαγωγή τους στην τριτοβάθμια εκπαίδευση.</a:t>
            </a:r>
          </a:p>
        </p:txBody>
      </p:sp>
      <p:sp>
        <p:nvSpPr>
          <p:cNvPr id="8" name="TextBox 7">
            <a:extLst>
              <a:ext uri="{FF2B5EF4-FFF2-40B4-BE49-F238E27FC236}">
                <a16:creationId xmlns:a16="http://schemas.microsoft.com/office/drawing/2014/main" xmlns="" id="{5E8C86B4-F28B-8BE3-C9E3-1FF903E28D63}"/>
              </a:ext>
            </a:extLst>
          </p:cNvPr>
          <p:cNvSpPr txBox="1"/>
          <p:nvPr/>
        </p:nvSpPr>
        <p:spPr>
          <a:xfrm>
            <a:off x="628453" y="4600819"/>
            <a:ext cx="11104775" cy="1845762"/>
          </a:xfrm>
          <a:prstGeom prst="rect">
            <a:avLst/>
          </a:prstGeom>
          <a:solidFill>
            <a:srgbClr val="FFFF00"/>
          </a:solidFill>
        </p:spPr>
        <p:txBody>
          <a:bodyPr wrap="square">
            <a:spAutoFit/>
          </a:bodyPr>
          <a:lstStyle/>
          <a:p>
            <a:pPr marR="59690" lvl="0" algn="just">
              <a:lnSpc>
                <a:spcPct val="200000"/>
              </a:lnSpc>
              <a:tabLst>
                <a:tab pos="0" algn="l"/>
              </a:tabLst>
            </a:pPr>
            <a:r>
              <a:rPr lang="el-GR" sz="2000" b="1" dirty="0">
                <a:effectLst/>
                <a:latin typeface="Bookman Old Style" panose="02050604050505020204" pitchFamily="18" charset="0"/>
                <a:ea typeface="Times New Roman" panose="02020603050405020304" pitchFamily="18" charset="0"/>
              </a:rPr>
              <a:t>Με την ΧΟΡΗΓΙΑ της μεγάλης ευεργέτιδας του Συλλόγου, Αλεξάνδρα </a:t>
            </a:r>
            <a:r>
              <a:rPr lang="el-GR" sz="2000" b="1" dirty="0" err="1">
                <a:effectLst/>
                <a:latin typeface="Bookman Old Style" panose="02050604050505020204" pitchFamily="18" charset="0"/>
                <a:ea typeface="Times New Roman" panose="02020603050405020304" pitchFamily="18" charset="0"/>
              </a:rPr>
              <a:t>Μαμαλίγκα</a:t>
            </a:r>
            <a:r>
              <a:rPr lang="el-GR" sz="2000" b="1" dirty="0">
                <a:effectLst/>
                <a:latin typeface="Bookman Old Style" panose="02050604050505020204" pitchFamily="18" charset="0"/>
                <a:ea typeface="Times New Roman" panose="02020603050405020304" pitchFamily="18" charset="0"/>
              </a:rPr>
              <a:t>-Προκοπίου, πραγματοποιήθηκε η αντικατάσταση των καθισμάτων της αίθουσας και εξοπλίστηκε η αίθουσα με σύγχρονο </a:t>
            </a:r>
            <a:r>
              <a:rPr lang="el-GR" sz="2000" b="1" dirty="0" err="1">
                <a:effectLst/>
                <a:latin typeface="Bookman Old Style" panose="02050604050505020204" pitchFamily="18" charset="0"/>
                <a:ea typeface="Times New Roman" panose="02020603050405020304" pitchFamily="18" charset="0"/>
              </a:rPr>
              <a:t>ηχοσύστημα</a:t>
            </a:r>
            <a:r>
              <a:rPr lang="el-GR" sz="2000" b="1" dirty="0">
                <a:effectLst/>
                <a:latin typeface="Bookman Old Style" panose="02050604050505020204" pitchFamily="18" charset="0"/>
                <a:ea typeface="Times New Roman" panose="02020603050405020304" pitchFamily="18" charset="0"/>
              </a:rPr>
              <a:t> για τις εκδηλώσεις μας. </a:t>
            </a:r>
            <a:endParaRPr lang="en-US" sz="2000" b="1" dirty="0">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xmlns="" val="869202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A3BA21-8751-BC80-9087-1CB83932370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968DD454-B578-E6F3-379A-8E6EEFE2577C}"/>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b="1" spc="600" dirty="0">
              <a:solidFill>
                <a:srgbClr val="7030A0"/>
              </a:solidFill>
              <a:latin typeface="Bookman Old Style" panose="02050604050505020204" pitchFamily="18" charset="0"/>
              <a:ea typeface="Cambria" panose="02040503050406030204" pitchFamily="18" charset="0"/>
            </a:endParaRPr>
          </a:p>
        </p:txBody>
      </p:sp>
      <p:pic>
        <p:nvPicPr>
          <p:cNvPr id="3" name="Εικόνα 2">
            <a:extLst>
              <a:ext uri="{FF2B5EF4-FFF2-40B4-BE49-F238E27FC236}">
                <a16:creationId xmlns:a16="http://schemas.microsoft.com/office/drawing/2014/main" xmlns="" id="{4EF05B47-825E-C36C-02FA-EB2B3FE00209}"/>
              </a:ext>
            </a:extLst>
          </p:cNvPr>
          <p:cNvPicPr>
            <a:picLocks noChangeAspect="1"/>
          </p:cNvPicPr>
          <p:nvPr/>
        </p:nvPicPr>
        <p:blipFill>
          <a:blip r:embed="rId2">
            <a:extLst>
              <a:ext uri="{28A0092B-C50C-407E-A947-70E740481C1C}">
                <a14:useLocalDpi xmlns:a14="http://schemas.microsoft.com/office/drawing/2010/main" xmlns="" val="0"/>
              </a:ext>
            </a:extLst>
          </a:blip>
          <a:srcRect t="9003"/>
          <a:stretch/>
        </p:blipFill>
        <p:spPr bwMode="auto">
          <a:xfrm>
            <a:off x="3037490" y="943972"/>
            <a:ext cx="6317330" cy="5997798"/>
          </a:xfrm>
          <a:prstGeom prst="rect">
            <a:avLst/>
          </a:prstGeom>
          <a:noFill/>
          <a:ln>
            <a:noFill/>
          </a:ln>
        </p:spPr>
      </p:pic>
      <p:sp>
        <p:nvSpPr>
          <p:cNvPr id="4" name="TextBox 3">
            <a:extLst>
              <a:ext uri="{FF2B5EF4-FFF2-40B4-BE49-F238E27FC236}">
                <a16:creationId xmlns:a16="http://schemas.microsoft.com/office/drawing/2014/main" xmlns="" id="{F4B2A6AD-82F8-0884-A05E-D1F37B3179B0}"/>
              </a:ext>
            </a:extLst>
          </p:cNvPr>
          <p:cNvSpPr txBox="1"/>
          <p:nvPr/>
        </p:nvSpPr>
        <p:spPr>
          <a:xfrm>
            <a:off x="65988" y="38907"/>
            <a:ext cx="12126012" cy="830997"/>
          </a:xfrm>
          <a:prstGeom prst="rect">
            <a:avLst/>
          </a:prstGeom>
          <a:noFill/>
        </p:spPr>
        <p:txBody>
          <a:bodyPr wrap="square">
            <a:spAutoFit/>
          </a:bodyPr>
          <a:lstStyle/>
          <a:p>
            <a:pPr algn="ctr">
              <a:defRPr/>
            </a:pPr>
            <a:r>
              <a:rPr lang="el-GR" sz="2400" b="1" i="1" spc="600" dirty="0">
                <a:ln w="13462">
                  <a:solidFill>
                    <a:schemeClr val="bg1"/>
                  </a:solidFill>
                  <a:prstDash val="solid"/>
                </a:ln>
                <a:solidFill>
                  <a:srgbClr val="FF0000"/>
                </a:solidFill>
                <a:latin typeface="Bookman Old Style" panose="02050604050505020204" pitchFamily="18" charset="0"/>
              </a:rPr>
              <a:t>ΣΥΓΚΡΙΤΙΚΟΣ ΠΙΝΑΚΑΣ ΕΠΙΤΕΥΞΗΣ ΠΡΟΥΠΟΛΟΓΙΣΜΟΥ</a:t>
            </a:r>
          </a:p>
        </p:txBody>
      </p:sp>
    </p:spTree>
    <p:extLst>
      <p:ext uri="{BB962C8B-B14F-4D97-AF65-F5344CB8AC3E}">
        <p14:creationId xmlns:p14="http://schemas.microsoft.com/office/powerpoint/2010/main" xmlns="" val="3873528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20F02C-46F6-6A93-8DFF-16579AFBCAB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6E4DDA92-272E-1948-4793-C59D15233E1F}"/>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b="1" spc="600" dirty="0">
              <a:solidFill>
                <a:srgbClr val="7030A0"/>
              </a:solidFill>
              <a:latin typeface="Bookman Old Style" panose="0205060405050502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44FB893E-7467-70DA-3639-11BEE3BB65C4}"/>
              </a:ext>
            </a:extLst>
          </p:cNvPr>
          <p:cNvSpPr txBox="1"/>
          <p:nvPr/>
        </p:nvSpPr>
        <p:spPr>
          <a:xfrm>
            <a:off x="65988" y="183676"/>
            <a:ext cx="12126012" cy="523220"/>
          </a:xfrm>
          <a:prstGeom prst="rect">
            <a:avLst/>
          </a:prstGeom>
          <a:noFill/>
        </p:spPr>
        <p:txBody>
          <a:bodyPr wrap="square">
            <a:spAutoFit/>
          </a:bodyPr>
          <a:lstStyle/>
          <a:p>
            <a:pPr algn="ctr">
              <a:defRPr/>
            </a:pPr>
            <a:r>
              <a:rPr lang="el-GR" sz="2800" b="1" i="1" spc="600" dirty="0">
                <a:ln w="13462">
                  <a:solidFill>
                    <a:schemeClr val="bg1"/>
                  </a:solidFill>
                  <a:prstDash val="solid"/>
                </a:ln>
                <a:effectLst>
                  <a:outerShdw dist="38100" dir="2700000" algn="bl" rotWithShape="0">
                    <a:schemeClr val="accent5"/>
                  </a:outerShdw>
                </a:effectLst>
                <a:latin typeface="Bookman Old Style" panose="02050604050505020204" pitchFamily="18" charset="0"/>
              </a:rPr>
              <a:t>ΙΣΟΛΟΓΙΣΜΟΣ ΣΥΛΛΟΓΟΥ 2024</a:t>
            </a:r>
          </a:p>
        </p:txBody>
      </p:sp>
      <p:pic>
        <p:nvPicPr>
          <p:cNvPr id="20482" name="Εικόνα 4">
            <a:extLst>
              <a:ext uri="{FF2B5EF4-FFF2-40B4-BE49-F238E27FC236}">
                <a16:creationId xmlns:a16="http://schemas.microsoft.com/office/drawing/2014/main" xmlns="" id="{CE02FFB0-8BF9-74B3-F9AC-C320B1C7421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98515" y="1267912"/>
            <a:ext cx="9774906" cy="2169558"/>
          </a:xfrm>
          <a:prstGeom prst="rect">
            <a:avLst/>
          </a:prstGeom>
          <a:noFill/>
          <a:extLst>
            <a:ext uri="{909E8E84-426E-40DD-AFC4-6F175D3DCCD1}">
              <a14:hiddenFill xmlns:a14="http://schemas.microsoft.com/office/drawing/2010/main" xmlns="">
                <a:solidFill>
                  <a:srgbClr val="FFFFFF"/>
                </a:solidFill>
              </a14:hiddenFill>
            </a:ext>
          </a:extLst>
        </p:spPr>
      </p:pic>
      <p:pic>
        <p:nvPicPr>
          <p:cNvPr id="20481" name="Εικόνα 5">
            <a:extLst>
              <a:ext uri="{FF2B5EF4-FFF2-40B4-BE49-F238E27FC236}">
                <a16:creationId xmlns:a16="http://schemas.microsoft.com/office/drawing/2014/main" xmlns="" id="{A416D775-AA37-7AD1-8B21-0A3ED9165CC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65941" y="3605503"/>
            <a:ext cx="9107480" cy="198457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A575F2D0-126C-D46D-7A8E-44BFEB8630FC}"/>
              </a:ext>
            </a:extLst>
          </p:cNvPr>
          <p:cNvSpPr>
            <a:spLocks noChangeArrowheads="1"/>
          </p:cNvSpPr>
          <p:nvPr/>
        </p:nvSpPr>
        <p:spPr bwMode="auto">
          <a:xfrm>
            <a:off x="2526383" y="352641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xmlns="" id="{3E59C6DF-A993-4B6C-7512-D3F6B56B66F0}"/>
              </a:ext>
            </a:extLst>
          </p:cNvPr>
          <p:cNvSpPr>
            <a:spLocks noChangeArrowheads="1"/>
          </p:cNvSpPr>
          <p:nvPr/>
        </p:nvSpPr>
        <p:spPr bwMode="auto">
          <a:xfrm>
            <a:off x="2526383" y="4805935"/>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760572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D5B5C9-7038-7A24-0639-37235A4AECE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DAA51DE9-D3D4-7F50-1B18-54ED5810D284}"/>
              </a:ext>
            </a:extLst>
          </p:cNvPr>
          <p:cNvSpPr txBox="1">
            <a:spLocks/>
          </p:cNvSpPr>
          <p:nvPr/>
        </p:nvSpPr>
        <p:spPr>
          <a:xfrm>
            <a:off x="172013" y="94737"/>
            <a:ext cx="11847974"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l-GR" b="1" spc="600" dirty="0">
              <a:solidFill>
                <a:srgbClr val="7030A0"/>
              </a:solidFill>
              <a:latin typeface="Bookman Old Style" panose="0205060405050502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567A1F43-88A4-6CC5-4BB1-D6F5F1C11437}"/>
              </a:ext>
            </a:extLst>
          </p:cNvPr>
          <p:cNvSpPr txBox="1"/>
          <p:nvPr/>
        </p:nvSpPr>
        <p:spPr>
          <a:xfrm>
            <a:off x="435963" y="183676"/>
            <a:ext cx="10791360" cy="523220"/>
          </a:xfrm>
          <a:prstGeom prst="rect">
            <a:avLst/>
          </a:prstGeom>
          <a:noFill/>
        </p:spPr>
        <p:txBody>
          <a:bodyPr wrap="square">
            <a:spAutoFit/>
          </a:bodyPr>
          <a:lstStyle/>
          <a:p>
            <a:pPr algn="ctr">
              <a:defRPr/>
            </a:pPr>
            <a:r>
              <a:rPr lang="el-GR" sz="2800" b="1" i="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Bookman Old Style" panose="02050604050505020204" pitchFamily="18" charset="0"/>
              </a:rPr>
              <a:t>ΠΡΟΥΠΟΛΟΓΙΣΜΟΣ ΣΥΛΛΟΓΟΥ 2025</a:t>
            </a:r>
          </a:p>
        </p:txBody>
      </p:sp>
      <p:pic>
        <p:nvPicPr>
          <p:cNvPr id="5" name="Εικόνα 4">
            <a:extLst>
              <a:ext uri="{FF2B5EF4-FFF2-40B4-BE49-F238E27FC236}">
                <a16:creationId xmlns:a16="http://schemas.microsoft.com/office/drawing/2014/main" xmlns="" id="{A4511BEB-9934-ED28-8930-9D7BB3ACE142}"/>
              </a:ext>
            </a:extLst>
          </p:cNvPr>
          <p:cNvPicPr>
            <a:picLocks noChangeAspect="1"/>
          </p:cNvPicPr>
          <p:nvPr/>
        </p:nvPicPr>
        <p:blipFill>
          <a:blip r:embed="rId2">
            <a:extLst>
              <a:ext uri="{28A0092B-C50C-407E-A947-70E740481C1C}">
                <a14:useLocalDpi xmlns:a14="http://schemas.microsoft.com/office/drawing/2010/main" xmlns="" val="0"/>
              </a:ext>
            </a:extLst>
          </a:blip>
          <a:srcRect t="14143" b="4249"/>
          <a:stretch/>
        </p:blipFill>
        <p:spPr bwMode="auto">
          <a:xfrm>
            <a:off x="1772239" y="1081832"/>
            <a:ext cx="8201320" cy="5479224"/>
          </a:xfrm>
          <a:prstGeom prst="rect">
            <a:avLst/>
          </a:prstGeom>
          <a:noFill/>
          <a:ln>
            <a:noFill/>
          </a:ln>
        </p:spPr>
      </p:pic>
    </p:spTree>
    <p:extLst>
      <p:ext uri="{BB962C8B-B14F-4D97-AF65-F5344CB8AC3E}">
        <p14:creationId xmlns:p14="http://schemas.microsoft.com/office/powerpoint/2010/main" xmlns="" val="3206831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Καιρός να βάλουμε (νέους) στόχους">
            <a:extLst>
              <a:ext uri="{FF2B5EF4-FFF2-40B4-BE49-F238E27FC236}">
                <a16:creationId xmlns:a16="http://schemas.microsoft.com/office/drawing/2014/main" xmlns="" id="{A300C01E-E59C-D571-B1C4-5A4B82D0860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131" y="215841"/>
            <a:ext cx="8694624" cy="61737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0B5B1982-047E-82DE-EDEB-71735FCE2AC7}"/>
              </a:ext>
            </a:extLst>
          </p:cNvPr>
          <p:cNvSpPr txBox="1"/>
          <p:nvPr/>
        </p:nvSpPr>
        <p:spPr>
          <a:xfrm>
            <a:off x="242497" y="2628273"/>
            <a:ext cx="5283724" cy="3386633"/>
          </a:xfrm>
          <a:prstGeom prst="rect">
            <a:avLst/>
          </a:prstGeom>
          <a:noFill/>
        </p:spPr>
        <p:txBody>
          <a:bodyPr wrap="square">
            <a:spAutoFit/>
          </a:bodyPr>
          <a:lstStyle/>
          <a:p>
            <a:pPr algn="ctr">
              <a:lnSpc>
                <a:spcPct val="200000"/>
              </a:lnSpc>
            </a:pPr>
            <a:r>
              <a:rPr lang="el-GR" sz="2400" b="1" i="1" dirty="0">
                <a:solidFill>
                  <a:srgbClr val="002060"/>
                </a:solidFill>
                <a:highlight>
                  <a:srgbClr val="00FF00"/>
                </a:highlight>
                <a:latin typeface="Arial" panose="020B0604020202020204" pitchFamily="34" charset="0"/>
                <a:ea typeface="Times New Roman" panose="02020603050405020304" pitchFamily="18" charset="0"/>
              </a:rPr>
              <a:t>«Να έχουμε ταμειακά ενήμερα μέλη μέχρι το τέλος του έτους τα </a:t>
            </a:r>
            <a:r>
              <a:rPr lang="el-GR" sz="3200" b="1" i="1" dirty="0">
                <a:solidFill>
                  <a:srgbClr val="FF0000"/>
                </a:solidFill>
                <a:highlight>
                  <a:srgbClr val="00FF00"/>
                </a:highlight>
                <a:latin typeface="Arial" panose="020B0604020202020204" pitchFamily="34" charset="0"/>
                <a:ea typeface="Times New Roman" panose="02020603050405020304" pitchFamily="18" charset="0"/>
              </a:rPr>
              <a:t>380 </a:t>
            </a:r>
            <a:r>
              <a:rPr lang="el-GR" sz="2400" b="1" i="1" dirty="0">
                <a:solidFill>
                  <a:srgbClr val="002060"/>
                </a:solidFill>
                <a:highlight>
                  <a:srgbClr val="00FF00"/>
                </a:highlight>
                <a:latin typeface="Arial" panose="020B0604020202020204" pitchFamily="34" charset="0"/>
                <a:ea typeface="Times New Roman" panose="02020603050405020304" pitchFamily="18" charset="0"/>
              </a:rPr>
              <a:t>μέλη και να προσελκύσουμε τουλάχιστον </a:t>
            </a:r>
            <a:r>
              <a:rPr lang="el-GR" sz="3200" b="1" i="1" dirty="0">
                <a:solidFill>
                  <a:srgbClr val="FFFF00"/>
                </a:solidFill>
                <a:highlight>
                  <a:srgbClr val="00FF00"/>
                </a:highlight>
                <a:latin typeface="Arial" panose="020B0604020202020204" pitchFamily="34" charset="0"/>
                <a:ea typeface="Times New Roman" panose="02020603050405020304" pitchFamily="18" charset="0"/>
              </a:rPr>
              <a:t>50</a:t>
            </a:r>
            <a:r>
              <a:rPr lang="el-GR" sz="2400" b="1" i="1" dirty="0">
                <a:solidFill>
                  <a:srgbClr val="002060"/>
                </a:solidFill>
                <a:highlight>
                  <a:srgbClr val="00FF00"/>
                </a:highlight>
                <a:latin typeface="Arial" panose="020B0604020202020204" pitchFamily="34" charset="0"/>
                <a:ea typeface="Times New Roman" panose="02020603050405020304" pitchFamily="18" charset="0"/>
              </a:rPr>
              <a:t> νέα μέλη». </a:t>
            </a:r>
            <a:endParaRPr lang="en-US" sz="2400" dirty="0">
              <a:solidFill>
                <a:srgbClr val="002060"/>
              </a:solidFill>
              <a:highlight>
                <a:srgbClr val="00FF00"/>
              </a:highlight>
            </a:endParaRPr>
          </a:p>
        </p:txBody>
      </p:sp>
      <p:pic>
        <p:nvPicPr>
          <p:cNvPr id="2" name="Εικόνα 1" descr="Εικόνα που περιέχει κείμενο, ζωγραφιά, σκίτσο/σχέδιο, εικονογράφηση&#10;&#10;Το περιεχόμενο που δημιουργείται από τεχνολογία AI ενδέχεται να είναι εσφαλμένο.">
            <a:extLst>
              <a:ext uri="{FF2B5EF4-FFF2-40B4-BE49-F238E27FC236}">
                <a16:creationId xmlns:a16="http://schemas.microsoft.com/office/drawing/2014/main" xmlns="" id="{775EB4FF-4AD7-99FC-B45E-BCD10A79B035}"/>
              </a:ext>
            </a:extLst>
          </p:cNvPr>
          <p:cNvPicPr>
            <a:picLocks noChangeAspect="1"/>
          </p:cNvPicPr>
          <p:nvPr/>
        </p:nvPicPr>
        <p:blipFill>
          <a:blip r:embed="rId3" cstate="print">
            <a:extLst>
              <a:ext uri="{28A0092B-C50C-407E-A947-70E740481C1C}">
                <a14:useLocalDpi xmlns:a14="http://schemas.microsoft.com/office/drawing/2010/main" xmlns="" val="0"/>
              </a:ext>
            </a:extLst>
          </a:blip>
          <a:srcRect l="9884" t="11821" r="11965" b="8866"/>
          <a:stretch/>
        </p:blipFill>
        <p:spPr>
          <a:xfrm>
            <a:off x="9073647" y="1523157"/>
            <a:ext cx="2728484" cy="3055334"/>
          </a:xfrm>
          <a:prstGeom prst="rect">
            <a:avLst/>
          </a:prstGeom>
        </p:spPr>
      </p:pic>
      <p:sp>
        <p:nvSpPr>
          <p:cNvPr id="4" name="Ορθογώνιο 3">
            <a:extLst>
              <a:ext uri="{FF2B5EF4-FFF2-40B4-BE49-F238E27FC236}">
                <a16:creationId xmlns:a16="http://schemas.microsoft.com/office/drawing/2014/main" xmlns="" id="{C1482257-4819-4269-B0D4-879553C62C71}"/>
              </a:ext>
            </a:extLst>
          </p:cNvPr>
          <p:cNvSpPr/>
          <p:nvPr/>
        </p:nvSpPr>
        <p:spPr>
          <a:xfrm>
            <a:off x="8815755" y="5022378"/>
            <a:ext cx="3376245" cy="923330"/>
          </a:xfrm>
          <a:prstGeom prst="rect">
            <a:avLst/>
          </a:prstGeom>
          <a:noFill/>
        </p:spPr>
        <p:txBody>
          <a:bodyPr wrap="none" lIns="91440" tIns="45720" rIns="91440" bIns="45720">
            <a:spAutoFit/>
          </a:bodyPr>
          <a:lstStyle/>
          <a:p>
            <a:pPr algn="ctr"/>
            <a:r>
              <a:rPr lang="el-G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ΕΥΧΑΡΙΣΤΩ</a:t>
            </a:r>
          </a:p>
        </p:txBody>
      </p:sp>
      <p:pic>
        <p:nvPicPr>
          <p:cNvPr id="5" name="Εικόνα 4">
            <a:extLst>
              <a:ext uri="{FF2B5EF4-FFF2-40B4-BE49-F238E27FC236}">
                <a16:creationId xmlns:a16="http://schemas.microsoft.com/office/drawing/2014/main" xmlns="" id="{5938BB3B-C0D6-7319-B9C0-AFFF0752B805}"/>
              </a:ext>
            </a:extLst>
          </p:cNvPr>
          <p:cNvPicPr>
            <a:picLocks noChangeAspect="1"/>
          </p:cNvPicPr>
          <p:nvPr/>
        </p:nvPicPr>
        <p:blipFill>
          <a:blip r:embed="rId4"/>
          <a:stretch>
            <a:fillRect/>
          </a:stretch>
        </p:blipFill>
        <p:spPr>
          <a:xfrm>
            <a:off x="5782554" y="215841"/>
            <a:ext cx="3033201" cy="1723229"/>
          </a:xfrm>
          <a:prstGeom prst="rect">
            <a:avLst/>
          </a:prstGeom>
        </p:spPr>
      </p:pic>
    </p:spTree>
    <p:extLst>
      <p:ext uri="{BB962C8B-B14F-4D97-AF65-F5344CB8AC3E}">
        <p14:creationId xmlns:p14="http://schemas.microsoft.com/office/powerpoint/2010/main" xmlns="" val="4063257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61C314-AF8B-D76B-885E-D86E65E83B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828CFAC9-DA27-93C2-047A-B55F41AF7D45}"/>
              </a:ext>
            </a:extLst>
          </p:cNvPr>
          <p:cNvSpPr txBox="1"/>
          <p:nvPr/>
        </p:nvSpPr>
        <p:spPr>
          <a:xfrm>
            <a:off x="1292772" y="6270461"/>
            <a:ext cx="8407204" cy="499239"/>
          </a:xfrm>
          <a:prstGeom prst="rect">
            <a:avLst/>
          </a:prstGeom>
          <a:noFill/>
        </p:spPr>
        <p:txBody>
          <a:bodyPr wrap="square">
            <a:spAutoFit/>
          </a:bodyPr>
          <a:lstStyle/>
          <a:p>
            <a:pPr marR="0" algn="ctr">
              <a:lnSpc>
                <a:spcPct val="150000"/>
              </a:lnSpc>
              <a:spcBef>
                <a:spcPts val="600"/>
              </a:spcBef>
            </a:pPr>
            <a:r>
              <a:rPr lang="el-GR" sz="2000" b="1" dirty="0">
                <a:effectLst/>
                <a:latin typeface="Bookman Old Style" panose="02050604050505020204" pitchFamily="18" charset="0"/>
                <a:ea typeface="Times New Roman" panose="02020603050405020304" pitchFamily="18" charset="0"/>
              </a:rPr>
              <a:t>Τιμήσαμε 5 μη εν ενεργεία πρώην προέδρους του Συλλόγου</a:t>
            </a:r>
          </a:p>
        </p:txBody>
      </p:sp>
      <p:sp>
        <p:nvSpPr>
          <p:cNvPr id="11" name="Τίτλος 1">
            <a:extLst>
              <a:ext uri="{FF2B5EF4-FFF2-40B4-BE49-F238E27FC236}">
                <a16:creationId xmlns:a16="http://schemas.microsoft.com/office/drawing/2014/main" xmlns="" id="{EEF6FF1C-8741-175D-7CB2-5F7A209D6568}"/>
              </a:ext>
            </a:extLst>
          </p:cNvPr>
          <p:cNvSpPr txBox="1">
            <a:spLocks/>
          </p:cNvSpPr>
          <p:nvPr/>
        </p:nvSpPr>
        <p:spPr>
          <a:xfrm>
            <a:off x="1793942" y="76582"/>
            <a:ext cx="8441729"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300" dirty="0">
                <a:latin typeface="Bookman Old Style" panose="02050604050505020204" pitchFamily="18" charset="0"/>
                <a:ea typeface="Cambria" panose="02040503050406030204" pitchFamily="18" charset="0"/>
              </a:rPr>
              <a:t>ΓΕΝΙΚΑ</a:t>
            </a:r>
          </a:p>
        </p:txBody>
      </p:sp>
      <p:pic>
        <p:nvPicPr>
          <p:cNvPr id="8" name="Εικόνα 7" descr="Εικόνα που περιέχει εξωτερικός χώρος/ύπαιθρος, ουρανός, κτίριο, δέντρο&#10;&#10;Το περιεχόμενο που δημιουργείται από τεχνολογία AI ενδέχεται να είναι εσφαλμένο.">
            <a:extLst>
              <a:ext uri="{FF2B5EF4-FFF2-40B4-BE49-F238E27FC236}">
                <a16:creationId xmlns:a16="http://schemas.microsoft.com/office/drawing/2014/main" xmlns="" id="{5434EFED-5AD3-25E9-6A60-8CBEC8F13EA6}"/>
              </a:ext>
            </a:extLst>
          </p:cNvPr>
          <p:cNvPicPr>
            <a:picLocks noChangeAspect="1"/>
          </p:cNvPicPr>
          <p:nvPr/>
        </p:nvPicPr>
        <p:blipFill>
          <a:blip r:embed="rId2">
            <a:extLst>
              <a:ext uri="{28A0092B-C50C-407E-A947-70E740481C1C}">
                <a14:useLocalDpi xmlns:a14="http://schemas.microsoft.com/office/drawing/2010/main" xmlns="" val="0"/>
              </a:ext>
            </a:extLst>
          </a:blip>
          <a:srcRect r="9300"/>
          <a:stretch/>
        </p:blipFill>
        <p:spPr>
          <a:xfrm>
            <a:off x="7398817" y="901780"/>
            <a:ext cx="4716263" cy="2699259"/>
          </a:xfrm>
          <a:prstGeom prst="rect">
            <a:avLst/>
          </a:prstGeom>
        </p:spPr>
      </p:pic>
      <p:sp>
        <p:nvSpPr>
          <p:cNvPr id="13" name="TextBox 12">
            <a:extLst>
              <a:ext uri="{FF2B5EF4-FFF2-40B4-BE49-F238E27FC236}">
                <a16:creationId xmlns:a16="http://schemas.microsoft.com/office/drawing/2014/main" xmlns="" id="{47CB272F-4B60-1D68-6218-71878021DAF2}"/>
              </a:ext>
            </a:extLst>
          </p:cNvPr>
          <p:cNvSpPr txBox="1"/>
          <p:nvPr/>
        </p:nvSpPr>
        <p:spPr>
          <a:xfrm>
            <a:off x="3445261" y="1255179"/>
            <a:ext cx="3992756" cy="960904"/>
          </a:xfrm>
          <a:prstGeom prst="rect">
            <a:avLst/>
          </a:prstGeom>
          <a:noFill/>
        </p:spPr>
        <p:txBody>
          <a:bodyPr wrap="square">
            <a:spAutoFit/>
          </a:bodyPr>
          <a:lstStyle/>
          <a:p>
            <a:pPr marR="0" algn="ctr">
              <a:lnSpc>
                <a:spcPct val="150000"/>
              </a:lnSpc>
              <a:spcBef>
                <a:spcPts val="600"/>
              </a:spcBef>
            </a:pPr>
            <a:r>
              <a:rPr lang="el-GR" sz="2000" b="1" dirty="0">
                <a:effectLst/>
                <a:latin typeface="Bookman Old Style" panose="02050604050505020204" pitchFamily="18" charset="0"/>
                <a:ea typeface="Times New Roman" panose="02020603050405020304" pitchFamily="18" charset="0"/>
              </a:rPr>
              <a:t>Τιμήσαμε την μνήμη του Αγίου Φρουμεντίου</a:t>
            </a:r>
          </a:p>
        </p:txBody>
      </p:sp>
      <p:pic>
        <p:nvPicPr>
          <p:cNvPr id="17" name="Εικόνα 16" descr="Εικόνα που περιέχει ανθρώπινο πρόσωπο, ρουχισμός, άτομο, τοίχος&#10;&#10;Το περιεχόμενο που δημιουργείται από τεχνολογία AI ενδέχεται να είναι εσφαλμένο.">
            <a:extLst>
              <a:ext uri="{FF2B5EF4-FFF2-40B4-BE49-F238E27FC236}">
                <a16:creationId xmlns:a16="http://schemas.microsoft.com/office/drawing/2014/main" xmlns="" id="{EC6189E6-8A9E-8507-1569-801A8C5F49D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08" y="901780"/>
            <a:ext cx="3318235" cy="2223217"/>
          </a:xfrm>
          <a:prstGeom prst="rect">
            <a:avLst/>
          </a:prstGeom>
        </p:spPr>
      </p:pic>
      <p:pic>
        <p:nvPicPr>
          <p:cNvPr id="21" name="Εικόνα 20">
            <a:extLst>
              <a:ext uri="{FF2B5EF4-FFF2-40B4-BE49-F238E27FC236}">
                <a16:creationId xmlns:a16="http://schemas.microsoft.com/office/drawing/2014/main" xmlns="" id="{A275D698-BF12-E330-AE81-4A15407AD8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08" y="3428999"/>
            <a:ext cx="3028797" cy="2565547"/>
          </a:xfrm>
          <a:prstGeom prst="rect">
            <a:avLst/>
          </a:prstGeom>
        </p:spPr>
      </p:pic>
      <p:pic>
        <p:nvPicPr>
          <p:cNvPr id="23" name="Εικόνα 22" descr="Εικόνα που περιέχει ρουχισμός, άτομο, εσωτερικός χώρος, χριστουγεννιάτικο δέντρο&#10;&#10;Το περιεχόμενο που δημιουργείται από τεχνολογία AI ενδέχεται να είναι εσφαλμένο.">
            <a:extLst>
              <a:ext uri="{FF2B5EF4-FFF2-40B4-BE49-F238E27FC236}">
                <a16:creationId xmlns:a16="http://schemas.microsoft.com/office/drawing/2014/main" xmlns="" id="{2A3BE13B-735D-0FBE-5D98-0388023B640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542720" y="3346357"/>
            <a:ext cx="4148867" cy="2687090"/>
          </a:xfrm>
          <a:prstGeom prst="rect">
            <a:avLst/>
          </a:prstGeom>
        </p:spPr>
      </p:pic>
      <p:pic>
        <p:nvPicPr>
          <p:cNvPr id="25" name="Εικόνα 24" descr="Εικόνα που περιέχει κείμενο, γραφικός χαρακτήρας, τοίχος,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E2DD0AAC-9803-0618-D106-D371FB420E88}"/>
              </a:ext>
            </a:extLst>
          </p:cNvPr>
          <p:cNvPicPr>
            <a:picLocks noChangeAspect="1"/>
          </p:cNvPicPr>
          <p:nvPr/>
        </p:nvPicPr>
        <p:blipFill>
          <a:blip r:embed="rId6" cstate="print">
            <a:extLst>
              <a:ext uri="{28A0092B-C50C-407E-A947-70E740481C1C}">
                <a14:useLocalDpi xmlns:a14="http://schemas.microsoft.com/office/drawing/2010/main" xmlns="" val="0"/>
              </a:ext>
            </a:extLst>
          </a:blip>
          <a:srcRect t="37467" r="8935" b="10103"/>
          <a:stretch/>
        </p:blipFill>
        <p:spPr>
          <a:xfrm>
            <a:off x="3097305" y="3429001"/>
            <a:ext cx="4468630" cy="2565546"/>
          </a:xfrm>
          <a:prstGeom prst="rect">
            <a:avLst/>
          </a:prstGeom>
        </p:spPr>
      </p:pic>
    </p:spTree>
    <p:extLst>
      <p:ext uri="{BB962C8B-B14F-4D97-AF65-F5344CB8AC3E}">
        <p14:creationId xmlns:p14="http://schemas.microsoft.com/office/powerpoint/2010/main" xmlns="" val="294701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2EDBCF-5D67-A329-AF65-555E5B0656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3F04FABD-2C8E-8B66-0316-2CAEFA8FFD10}"/>
              </a:ext>
            </a:extLst>
          </p:cNvPr>
          <p:cNvSpPr txBox="1"/>
          <p:nvPr/>
        </p:nvSpPr>
        <p:spPr>
          <a:xfrm>
            <a:off x="3904998" y="863731"/>
            <a:ext cx="5173013" cy="2461251"/>
          </a:xfrm>
          <a:prstGeom prst="rect">
            <a:avLst/>
          </a:prstGeom>
          <a:noFill/>
        </p:spPr>
        <p:txBody>
          <a:bodyPr wrap="square" rtlCol="0">
            <a:spAutoFit/>
          </a:bodyPr>
          <a:lstStyle/>
          <a:p>
            <a:pPr algn="ctr">
              <a:lnSpc>
                <a:spcPct val="200000"/>
              </a:lnSpc>
            </a:pPr>
            <a:r>
              <a:rPr lang="el-GR" sz="2000" b="1" i="1" dirty="0">
                <a:solidFill>
                  <a:schemeClr val="accent1">
                    <a:lumMod val="75000"/>
                  </a:schemeClr>
                </a:solidFill>
                <a:latin typeface="Bookman Old Style" panose="02050604050505020204" pitchFamily="18" charset="0"/>
              </a:rPr>
              <a:t>Γιορτάσαμε την κοπή της Πρωτοχρονιάτικης Πίτας, παρουσία της Βυζαντινής χορωδίας της Καλλιθέας στις 29 Ιαν 2025</a:t>
            </a:r>
          </a:p>
        </p:txBody>
      </p:sp>
      <p:sp>
        <p:nvSpPr>
          <p:cNvPr id="11" name="Τίτλος 1">
            <a:extLst>
              <a:ext uri="{FF2B5EF4-FFF2-40B4-BE49-F238E27FC236}">
                <a16:creationId xmlns:a16="http://schemas.microsoft.com/office/drawing/2014/main" xmlns="" id="{406F72A1-CCCE-1D4B-ACA7-46B0321B10D2}"/>
              </a:ext>
            </a:extLst>
          </p:cNvPr>
          <p:cNvSpPr txBox="1">
            <a:spLocks/>
          </p:cNvSpPr>
          <p:nvPr/>
        </p:nvSpPr>
        <p:spPr>
          <a:xfrm>
            <a:off x="1793942" y="76582"/>
            <a:ext cx="8441729" cy="701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spc="300" dirty="0">
                <a:latin typeface="Bookman Old Style" panose="02050604050505020204" pitchFamily="18" charset="0"/>
                <a:ea typeface="Cambria" panose="02040503050406030204" pitchFamily="18" charset="0"/>
              </a:rPr>
              <a:t>ΓΕΝΙΚΑ</a:t>
            </a:r>
          </a:p>
        </p:txBody>
      </p:sp>
      <p:pic>
        <p:nvPicPr>
          <p:cNvPr id="3" name="Εικόνα 2" descr="Εικόνα που περιέχει ρουχισμός, σκηνή, άτομο, ανθρώπινο πρόσωπο&#10;&#10;Το περιεχόμενο που δημιουργείται από τεχνολογία AI ενδέχεται να είναι εσφαλμένο.">
            <a:extLst>
              <a:ext uri="{FF2B5EF4-FFF2-40B4-BE49-F238E27FC236}">
                <a16:creationId xmlns:a16="http://schemas.microsoft.com/office/drawing/2014/main" xmlns="" id="{A2E0C035-700F-480A-4652-C6E449559F8E}"/>
              </a:ext>
            </a:extLst>
          </p:cNvPr>
          <p:cNvPicPr>
            <a:picLocks noChangeAspect="1"/>
          </p:cNvPicPr>
          <p:nvPr/>
        </p:nvPicPr>
        <p:blipFill>
          <a:blip r:embed="rId2" cstate="print">
            <a:extLst>
              <a:ext uri="{28A0092B-C50C-407E-A947-70E740481C1C}">
                <a14:useLocalDpi xmlns:a14="http://schemas.microsoft.com/office/drawing/2010/main" xmlns="" val="0"/>
              </a:ext>
            </a:extLst>
          </a:blip>
          <a:srcRect b="36752"/>
          <a:stretch/>
        </p:blipFill>
        <p:spPr>
          <a:xfrm>
            <a:off x="8983743" y="501365"/>
            <a:ext cx="3061497" cy="2581776"/>
          </a:xfrm>
          <a:prstGeom prst="rect">
            <a:avLst/>
          </a:prstGeom>
        </p:spPr>
      </p:pic>
      <p:pic>
        <p:nvPicPr>
          <p:cNvPr id="7" name="Εικόνα 6" descr="Εικόνα που περιέχει ρουχισμός, άτομο, άνδρας,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FECF247F-3FD1-C278-017B-448A947DEADF}"/>
              </a:ext>
            </a:extLst>
          </p:cNvPr>
          <p:cNvPicPr>
            <a:picLocks noChangeAspect="1"/>
          </p:cNvPicPr>
          <p:nvPr/>
        </p:nvPicPr>
        <p:blipFill>
          <a:blip r:embed="rId3" cstate="print">
            <a:extLst>
              <a:ext uri="{28A0092B-C50C-407E-A947-70E740481C1C}">
                <a14:useLocalDpi xmlns:a14="http://schemas.microsoft.com/office/drawing/2010/main" xmlns="" val="0"/>
              </a:ext>
            </a:extLst>
          </a:blip>
          <a:srcRect t="14924" r="20111"/>
          <a:stretch/>
        </p:blipFill>
        <p:spPr>
          <a:xfrm>
            <a:off x="7589756" y="3547353"/>
            <a:ext cx="3754901" cy="2999023"/>
          </a:xfrm>
          <a:prstGeom prst="rect">
            <a:avLst/>
          </a:prstGeom>
        </p:spPr>
      </p:pic>
      <p:pic>
        <p:nvPicPr>
          <p:cNvPr id="10" name="Εικόνα 9" descr="Εικόνα που περιέχει ανθρώπινο πρόσωπο, ρουχισμός, άτομο, χαμόγελο&#10;&#10;Το περιεχόμενο που δημιουργείται από τεχνολογία AI ενδέχεται να είναι εσφαλμένο.">
            <a:extLst>
              <a:ext uri="{FF2B5EF4-FFF2-40B4-BE49-F238E27FC236}">
                <a16:creationId xmlns:a16="http://schemas.microsoft.com/office/drawing/2014/main" xmlns="" id="{61AE6125-D7C7-6C1E-C358-B91ADBDD39EB}"/>
              </a:ext>
            </a:extLst>
          </p:cNvPr>
          <p:cNvPicPr>
            <a:picLocks noChangeAspect="1"/>
          </p:cNvPicPr>
          <p:nvPr/>
        </p:nvPicPr>
        <p:blipFill>
          <a:blip r:embed="rId4">
            <a:extLst>
              <a:ext uri="{28A0092B-C50C-407E-A947-70E740481C1C}">
                <a14:useLocalDpi xmlns:a14="http://schemas.microsoft.com/office/drawing/2010/main" xmlns="" val="0"/>
              </a:ext>
            </a:extLst>
          </a:blip>
          <a:srcRect l="8988" r="10568"/>
          <a:stretch/>
        </p:blipFill>
        <p:spPr>
          <a:xfrm>
            <a:off x="1412951" y="3633403"/>
            <a:ext cx="5259858" cy="3017013"/>
          </a:xfrm>
          <a:prstGeom prst="rect">
            <a:avLst/>
          </a:prstGeom>
        </p:spPr>
      </p:pic>
      <p:pic>
        <p:nvPicPr>
          <p:cNvPr id="13" name="Εικόνα 12" descr="Εικόνα που περιέχει ρουχισμός, άτομο, Χριστούγεννα, ανθρώπινο πρόσωπο&#10;&#10;Το περιεχόμενο που δημιουργείται από τεχνολογία AI ενδέχεται να είναι εσφαλμένο.">
            <a:extLst>
              <a:ext uri="{FF2B5EF4-FFF2-40B4-BE49-F238E27FC236}">
                <a16:creationId xmlns:a16="http://schemas.microsoft.com/office/drawing/2014/main" xmlns="" id="{F1ACE2E1-4EAC-9692-F6F9-661B691B9F3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59" y="624349"/>
            <a:ext cx="3897339" cy="2923004"/>
          </a:xfrm>
          <a:prstGeom prst="rect">
            <a:avLst/>
          </a:prstGeom>
        </p:spPr>
      </p:pic>
    </p:spTree>
    <p:extLst>
      <p:ext uri="{BB962C8B-B14F-4D97-AF65-F5344CB8AC3E}">
        <p14:creationId xmlns:p14="http://schemas.microsoft.com/office/powerpoint/2010/main" xmlns="" val="258801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3F8B7B-871F-2756-29D5-3568BF401206}"/>
            </a:ext>
          </a:extLst>
        </p:cNvPr>
        <p:cNvGrpSpPr/>
        <p:nvPr/>
      </p:nvGrpSpPr>
      <p:grpSpPr>
        <a:xfrm>
          <a:off x="0" y="0"/>
          <a:ext cx="0" cy="0"/>
          <a:chOff x="0" y="0"/>
          <a:chExt cx="0" cy="0"/>
        </a:xfrm>
      </p:grpSpPr>
      <p:sp>
        <p:nvSpPr>
          <p:cNvPr id="74" name="Τίτλος 1">
            <a:extLst>
              <a:ext uri="{FF2B5EF4-FFF2-40B4-BE49-F238E27FC236}">
                <a16:creationId xmlns:a16="http://schemas.microsoft.com/office/drawing/2014/main" xmlns="" id="{DC90B3D4-FD61-2045-18DC-8C6471FF0EE2}"/>
              </a:ext>
            </a:extLst>
          </p:cNvPr>
          <p:cNvSpPr>
            <a:spLocks noGrp="1"/>
          </p:cNvSpPr>
          <p:nvPr>
            <p:ph type="title"/>
          </p:nvPr>
        </p:nvSpPr>
        <p:spPr>
          <a:xfrm>
            <a:off x="513735" y="75649"/>
            <a:ext cx="11393130" cy="701099"/>
          </a:xfrm>
        </p:spPr>
        <p:txBody>
          <a:bodyPr>
            <a:normAutofit fontScale="90000"/>
          </a:bodyPr>
          <a:lstStyle/>
          <a:p>
            <a:pPr algn="ctr"/>
            <a:r>
              <a:rPr lang="el-GR" sz="3600" b="1" spc="130" dirty="0">
                <a:latin typeface="Bookman Old Style" panose="02050604050505020204" pitchFamily="18" charset="0"/>
                <a:ea typeface="Cambria" panose="02040503050406030204" pitchFamily="18" charset="0"/>
              </a:rPr>
              <a:t>ΣΥΝΕΣΤΙΑΣΕΙΣ – ΓΕΥΣΙΓΝΩΣΙΑ - ΔΙΑΣΚΕΔΑΣΗ</a:t>
            </a:r>
          </a:p>
        </p:txBody>
      </p:sp>
      <p:sp>
        <p:nvSpPr>
          <p:cNvPr id="3" name="TextBox 2">
            <a:extLst>
              <a:ext uri="{FF2B5EF4-FFF2-40B4-BE49-F238E27FC236}">
                <a16:creationId xmlns:a16="http://schemas.microsoft.com/office/drawing/2014/main" xmlns="" id="{06526467-7C9E-1318-AD9E-F3C2C669C50C}"/>
              </a:ext>
            </a:extLst>
          </p:cNvPr>
          <p:cNvSpPr txBox="1"/>
          <p:nvPr/>
        </p:nvSpPr>
        <p:spPr>
          <a:xfrm>
            <a:off x="2537381" y="4455206"/>
            <a:ext cx="7117237" cy="1845698"/>
          </a:xfrm>
          <a:prstGeom prst="rect">
            <a:avLst/>
          </a:prstGeom>
          <a:noFill/>
        </p:spPr>
        <p:txBody>
          <a:bodyPr wrap="square">
            <a:spAutoFit/>
          </a:bodyPr>
          <a:lstStyle/>
          <a:p>
            <a:pPr marR="0" lvl="0" algn="just">
              <a:lnSpc>
                <a:spcPct val="200000"/>
              </a:lnSpc>
            </a:pPr>
            <a:r>
              <a:rPr lang="el-GR" sz="20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Μία Καλοκαιρινή και μία Χριστουγεννιάτικη παιδική γιορτή με ταχυδακτυλουργούς και δώρα </a:t>
            </a:r>
            <a:r>
              <a:rPr lang="el-GR" sz="2000" b="1" i="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(Παρουσία σχεδόν 25 παιδιών και 20 γονέων).</a:t>
            </a:r>
          </a:p>
        </p:txBody>
      </p:sp>
      <p:pic>
        <p:nvPicPr>
          <p:cNvPr id="4" name="Εικόνα 3" descr="Εικόνα που περιέχει φαγητό, κουζίνα, πιάτο, γεύμα&#10;&#10;Το περιεχόμενο που δημιουργείται από τεχνολογία AI ενδέχεται να είναι εσφαλμένο.">
            <a:extLst>
              <a:ext uri="{FF2B5EF4-FFF2-40B4-BE49-F238E27FC236}">
                <a16:creationId xmlns:a16="http://schemas.microsoft.com/office/drawing/2014/main" xmlns="" id="{281D2883-8103-8212-5BE6-157016C216A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04667" y="973809"/>
            <a:ext cx="3015496" cy="2207683"/>
          </a:xfrm>
          <a:prstGeom prst="rect">
            <a:avLst/>
          </a:prstGeom>
        </p:spPr>
      </p:pic>
      <p:pic>
        <p:nvPicPr>
          <p:cNvPr id="6" name="Εικόνα 5" descr="Εικόνα που περιέχει μπάλα,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71727A0E-C36A-33D3-BE2D-A9A53B574F6B}"/>
              </a:ext>
            </a:extLst>
          </p:cNvPr>
          <p:cNvPicPr>
            <a:picLocks noChangeAspect="1"/>
          </p:cNvPicPr>
          <p:nvPr/>
        </p:nvPicPr>
        <p:blipFill>
          <a:blip r:embed="rId3">
            <a:extLst>
              <a:ext uri="{28A0092B-C50C-407E-A947-70E740481C1C}">
                <a14:useLocalDpi xmlns:a14="http://schemas.microsoft.com/office/drawing/2010/main" xmlns="" val="0"/>
              </a:ext>
            </a:extLst>
          </a:blip>
          <a:srcRect t="29566"/>
          <a:stretch/>
        </p:blipFill>
        <p:spPr>
          <a:xfrm>
            <a:off x="9847646" y="4153240"/>
            <a:ext cx="2185521" cy="2307919"/>
          </a:xfrm>
          <a:prstGeom prst="rect">
            <a:avLst/>
          </a:prstGeom>
        </p:spPr>
      </p:pic>
      <p:sp>
        <p:nvSpPr>
          <p:cNvPr id="8" name="TextBox 7">
            <a:extLst>
              <a:ext uri="{FF2B5EF4-FFF2-40B4-BE49-F238E27FC236}">
                <a16:creationId xmlns:a16="http://schemas.microsoft.com/office/drawing/2014/main" xmlns="" id="{3552CF3B-A77B-17A9-BD3F-35ADC6F44CDE}"/>
              </a:ext>
            </a:extLst>
          </p:cNvPr>
          <p:cNvSpPr txBox="1"/>
          <p:nvPr/>
        </p:nvSpPr>
        <p:spPr>
          <a:xfrm>
            <a:off x="2765979" y="1284628"/>
            <a:ext cx="5001708" cy="1116331"/>
          </a:xfrm>
          <a:prstGeom prst="rect">
            <a:avLst/>
          </a:prstGeom>
          <a:noFill/>
        </p:spPr>
        <p:txBody>
          <a:bodyPr wrap="square">
            <a:spAutoFit/>
          </a:bodyPr>
          <a:lstStyle/>
          <a:p>
            <a:pPr marR="0" lvl="0" algn="just">
              <a:lnSpc>
                <a:spcPct val="200000"/>
              </a:lnSpc>
            </a:pPr>
            <a:r>
              <a:rPr lang="el-GR" sz="18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Τρεις Αιθιοπικές </a:t>
            </a:r>
            <a:r>
              <a:rPr lang="el-GR" sz="1800" b="1" i="1" dirty="0" err="1">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γευσιγνωσίες</a:t>
            </a:r>
            <a:r>
              <a:rPr lang="el-GR" sz="1800" b="1" i="1"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 </a:t>
            </a:r>
            <a:r>
              <a:rPr lang="el-GR" sz="1800" b="1" i="1" kern="12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(Παρουσία σχεδόν 77-85 Ατόμων).</a:t>
            </a:r>
          </a:p>
        </p:txBody>
      </p:sp>
      <p:pic>
        <p:nvPicPr>
          <p:cNvPr id="9" name="Εικόνα 8" descr="Εικόνα που περιέχει άτομο, ρουχισμός, άνθρωποι, άνδρας&#10;&#10;Το περιεχόμενο που δημιουργείται από τεχνολογία AI ενδέχεται να είναι εσφαλμένο.">
            <a:extLst>
              <a:ext uri="{FF2B5EF4-FFF2-40B4-BE49-F238E27FC236}">
                <a16:creationId xmlns:a16="http://schemas.microsoft.com/office/drawing/2014/main" xmlns="" id="{42871D1B-2FC0-331A-02E8-63E22FAEF4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85135" y="851260"/>
            <a:ext cx="2330823" cy="3447363"/>
          </a:xfrm>
          <a:prstGeom prst="rect">
            <a:avLst/>
          </a:prstGeom>
        </p:spPr>
      </p:pic>
      <p:pic>
        <p:nvPicPr>
          <p:cNvPr id="11" name="Εικόνα 10" descr="Εικόνα που περιέχει ρουχισμός, εσωτερικός χώρος, άτομο, πάτωμα&#10;&#10;Το περιεχόμενο που δημιουργείται από τεχνολογία AI ενδέχεται να είναι εσφαλμένο.">
            <a:extLst>
              <a:ext uri="{FF2B5EF4-FFF2-40B4-BE49-F238E27FC236}">
                <a16:creationId xmlns:a16="http://schemas.microsoft.com/office/drawing/2014/main" xmlns="" id="{A7294EDA-033C-1762-93E6-7C04CDA9D631}"/>
              </a:ext>
            </a:extLst>
          </p:cNvPr>
          <p:cNvPicPr>
            <a:picLocks noChangeAspect="1"/>
          </p:cNvPicPr>
          <p:nvPr/>
        </p:nvPicPr>
        <p:blipFill>
          <a:blip r:embed="rId5" cstate="print">
            <a:extLst>
              <a:ext uri="{28A0092B-C50C-407E-A947-70E740481C1C}">
                <a14:useLocalDpi xmlns:a14="http://schemas.microsoft.com/office/drawing/2010/main" xmlns="" val="0"/>
              </a:ext>
            </a:extLst>
          </a:blip>
          <a:srcRect l="24880"/>
          <a:stretch/>
        </p:blipFill>
        <p:spPr>
          <a:xfrm>
            <a:off x="172184" y="4639232"/>
            <a:ext cx="2185520" cy="2182021"/>
          </a:xfrm>
          <a:prstGeom prst="rect">
            <a:avLst/>
          </a:prstGeom>
        </p:spPr>
      </p:pic>
    </p:spTree>
    <p:extLst>
      <p:ext uri="{BB962C8B-B14F-4D97-AF65-F5344CB8AC3E}">
        <p14:creationId xmlns:p14="http://schemas.microsoft.com/office/powerpoint/2010/main" xmlns="" val="2102324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Τίτλος 1">
            <a:extLst>
              <a:ext uri="{FF2B5EF4-FFF2-40B4-BE49-F238E27FC236}">
                <a16:creationId xmlns:a16="http://schemas.microsoft.com/office/drawing/2014/main" xmlns="" id="{15DA1057-37E1-C917-6CC8-F37082660980}"/>
              </a:ext>
            </a:extLst>
          </p:cNvPr>
          <p:cNvSpPr>
            <a:spLocks noGrp="1"/>
          </p:cNvSpPr>
          <p:nvPr>
            <p:ph type="title"/>
          </p:nvPr>
        </p:nvSpPr>
        <p:spPr>
          <a:xfrm>
            <a:off x="513735" y="75649"/>
            <a:ext cx="11393130" cy="701099"/>
          </a:xfrm>
        </p:spPr>
        <p:txBody>
          <a:bodyPr>
            <a:normAutofit fontScale="90000"/>
          </a:bodyPr>
          <a:lstStyle/>
          <a:p>
            <a:pPr algn="ctr"/>
            <a:r>
              <a:rPr lang="el-GR" sz="3600" b="1" spc="130" dirty="0">
                <a:latin typeface="Bookman Old Style" panose="02050604050505020204" pitchFamily="18" charset="0"/>
                <a:ea typeface="Cambria" panose="02040503050406030204" pitchFamily="18" charset="0"/>
              </a:rPr>
              <a:t>ΣΥΝΕΣΤΙΑΣΕΙΣ – ΓΕΥΣΙΓΝΩΣΙΑ - ΔΙΑΣΚΕΔΑΣΗ</a:t>
            </a:r>
          </a:p>
        </p:txBody>
      </p:sp>
      <p:pic>
        <p:nvPicPr>
          <p:cNvPr id="4" name="Εικόνα 3" descr="Εικόνα που περιέχει ρουχισμός, εσωτερικός χώρος, άτομο, ανθρώπινο πρόσωπο&#10;&#10;Το περιεχόμενο που δημιουργείται από τεχνολογία AI ενδέχεται να είναι εσφαλμένο.">
            <a:extLst>
              <a:ext uri="{FF2B5EF4-FFF2-40B4-BE49-F238E27FC236}">
                <a16:creationId xmlns:a16="http://schemas.microsoft.com/office/drawing/2014/main" xmlns="" id="{47FB079B-EE7F-4D04-B705-E7BC261E5D61}"/>
              </a:ext>
            </a:extLst>
          </p:cNvPr>
          <p:cNvPicPr>
            <a:picLocks noChangeAspect="1"/>
          </p:cNvPicPr>
          <p:nvPr/>
        </p:nvPicPr>
        <p:blipFill>
          <a:blip r:embed="rId2">
            <a:extLst>
              <a:ext uri="{28A0092B-C50C-407E-A947-70E740481C1C}">
                <a14:useLocalDpi xmlns:a14="http://schemas.microsoft.com/office/drawing/2010/main" xmlns="" val="0"/>
              </a:ext>
            </a:extLst>
          </a:blip>
          <a:srcRect l="16707" b="17820"/>
          <a:stretch/>
        </p:blipFill>
        <p:spPr>
          <a:xfrm>
            <a:off x="9134573" y="952354"/>
            <a:ext cx="2924241" cy="2328174"/>
          </a:xfrm>
          <a:prstGeom prst="rect">
            <a:avLst/>
          </a:prstGeom>
        </p:spPr>
      </p:pic>
      <p:pic>
        <p:nvPicPr>
          <p:cNvPr id="5" name="Εικόνα 4" descr="Εικόνα που περιέχει πιάνο, μουσικό πληκτρολόγιο, άτομο, Ηλεκτρονικό όργανο&#10;&#10;Το περιεχόμενο που δημιουργείται από τεχνολογία AI ενδέχεται να είναι εσφαλμένο.">
            <a:extLst>
              <a:ext uri="{FF2B5EF4-FFF2-40B4-BE49-F238E27FC236}">
                <a16:creationId xmlns:a16="http://schemas.microsoft.com/office/drawing/2014/main" xmlns="" id="{A7A82E91-298C-382E-37DF-23BE5F0D6BF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7806" y="1475923"/>
            <a:ext cx="1761602" cy="1761602"/>
          </a:xfrm>
          <a:prstGeom prst="rect">
            <a:avLst/>
          </a:prstGeom>
        </p:spPr>
      </p:pic>
      <p:pic>
        <p:nvPicPr>
          <p:cNvPr id="11" name="Εικόνα 10" descr="Εικόνα που περιέχει εσωτερικός χώρος, ρουχισμός, έπιπλα, τοίχος&#10;&#10;Το περιεχόμενο που δημιουργείται από τεχνολογία AI ενδέχεται να είναι εσφαλμένο.">
            <a:extLst>
              <a:ext uri="{FF2B5EF4-FFF2-40B4-BE49-F238E27FC236}">
                <a16:creationId xmlns:a16="http://schemas.microsoft.com/office/drawing/2014/main" xmlns="" id="{53809BC8-E7C2-E194-A730-57559D4D27E4}"/>
              </a:ext>
            </a:extLst>
          </p:cNvPr>
          <p:cNvPicPr>
            <a:picLocks noChangeAspect="1"/>
          </p:cNvPicPr>
          <p:nvPr/>
        </p:nvPicPr>
        <p:blipFill>
          <a:blip r:embed="rId4">
            <a:extLst>
              <a:ext uri="{28A0092B-C50C-407E-A947-70E740481C1C}">
                <a14:useLocalDpi xmlns:a14="http://schemas.microsoft.com/office/drawing/2010/main" xmlns="" val="0"/>
              </a:ext>
            </a:extLst>
          </a:blip>
          <a:srcRect l="18612" b="9488"/>
          <a:stretch/>
        </p:blipFill>
        <p:spPr>
          <a:xfrm>
            <a:off x="4055811" y="4070190"/>
            <a:ext cx="3230070" cy="2703510"/>
          </a:xfrm>
          <a:prstGeom prst="rect">
            <a:avLst/>
          </a:prstGeom>
        </p:spPr>
      </p:pic>
      <p:pic>
        <p:nvPicPr>
          <p:cNvPr id="13" name="Εικόνα 12" descr="Εικόνα που περιέχει ρουχισμός, εσωτερικός χώρος, άτομο, τοίχος&#10;&#10;Το περιεχόμενο που δημιουργείται από τεχνολογία AI ενδέχεται να είναι εσφαλμένο.">
            <a:extLst>
              <a:ext uri="{FF2B5EF4-FFF2-40B4-BE49-F238E27FC236}">
                <a16:creationId xmlns:a16="http://schemas.microsoft.com/office/drawing/2014/main" xmlns="" id="{6630071A-D207-A039-7F57-4EB4386EF3DB}"/>
              </a:ext>
            </a:extLst>
          </p:cNvPr>
          <p:cNvPicPr>
            <a:picLocks noChangeAspect="1"/>
          </p:cNvPicPr>
          <p:nvPr/>
        </p:nvPicPr>
        <p:blipFill>
          <a:blip r:embed="rId5">
            <a:extLst>
              <a:ext uri="{28A0092B-C50C-407E-A947-70E740481C1C}">
                <a14:useLocalDpi xmlns:a14="http://schemas.microsoft.com/office/drawing/2010/main" xmlns="" val="0"/>
              </a:ext>
            </a:extLst>
          </a:blip>
          <a:srcRect l="14029" t="23328" r="16001"/>
          <a:stretch/>
        </p:blipFill>
        <p:spPr>
          <a:xfrm>
            <a:off x="795176" y="4070190"/>
            <a:ext cx="3230070" cy="2663830"/>
          </a:xfrm>
          <a:prstGeom prst="rect">
            <a:avLst/>
          </a:prstGeom>
        </p:spPr>
      </p:pic>
      <p:pic>
        <p:nvPicPr>
          <p:cNvPr id="15" name="Εικόνα 14" descr="Εικόνα που περιέχει ρουχισμός, άτομο, εσωτερικός χώρος, άνθρωποι&#10;&#10;Το περιεχόμενο που δημιουργείται από τεχνολογία AI ενδέχεται να είναι εσφαλμένο.">
            <a:extLst>
              <a:ext uri="{FF2B5EF4-FFF2-40B4-BE49-F238E27FC236}">
                <a16:creationId xmlns:a16="http://schemas.microsoft.com/office/drawing/2014/main" xmlns="" id="{F45A35A3-63EE-4E2B-899F-ADC5F0217722}"/>
              </a:ext>
            </a:extLst>
          </p:cNvPr>
          <p:cNvPicPr>
            <a:picLocks noChangeAspect="1"/>
          </p:cNvPicPr>
          <p:nvPr/>
        </p:nvPicPr>
        <p:blipFill>
          <a:blip r:embed="rId6">
            <a:extLst>
              <a:ext uri="{28A0092B-C50C-407E-A947-70E740481C1C}">
                <a14:useLocalDpi xmlns:a14="http://schemas.microsoft.com/office/drawing/2010/main" xmlns="" val="0"/>
              </a:ext>
            </a:extLst>
          </a:blip>
          <a:srcRect l="14199" t="21038" r="9819" b="25516"/>
          <a:stretch/>
        </p:blipFill>
        <p:spPr>
          <a:xfrm>
            <a:off x="7316446" y="4072547"/>
            <a:ext cx="4091234" cy="2661473"/>
          </a:xfrm>
          <a:prstGeom prst="rect">
            <a:avLst/>
          </a:prstGeom>
        </p:spPr>
      </p:pic>
      <p:sp>
        <p:nvSpPr>
          <p:cNvPr id="10" name="TextBox 9">
            <a:extLst>
              <a:ext uri="{FF2B5EF4-FFF2-40B4-BE49-F238E27FC236}">
                <a16:creationId xmlns:a16="http://schemas.microsoft.com/office/drawing/2014/main" xmlns="" id="{F5EACF3D-2A43-152C-4368-C1C8F2365412}"/>
              </a:ext>
            </a:extLst>
          </p:cNvPr>
          <p:cNvSpPr txBox="1"/>
          <p:nvPr/>
        </p:nvSpPr>
        <p:spPr>
          <a:xfrm>
            <a:off x="1718912" y="4066358"/>
            <a:ext cx="9187900" cy="614592"/>
          </a:xfrm>
          <a:prstGeom prst="rect">
            <a:avLst/>
          </a:prstGeom>
          <a:solidFill>
            <a:srgbClr val="92D050"/>
          </a:solidFill>
        </p:spPr>
        <p:txBody>
          <a:bodyPr wrap="square">
            <a:spAutoFit/>
          </a:bodyPr>
          <a:lstStyle/>
          <a:p>
            <a:pPr marR="0" lvl="0" algn="ctr">
              <a:lnSpc>
                <a:spcPct val="200000"/>
              </a:lnSpc>
            </a:pPr>
            <a:r>
              <a:rPr lang="el-GR" sz="2000" b="1" i="1"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Μουσική βραδιά με παραδοσιακά, λαϊκά και ρεμπέτικα τραγούδια</a:t>
            </a:r>
            <a:endParaRPr lang="el-GR" sz="2000" b="1" i="1" kern="1200"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pic>
        <p:nvPicPr>
          <p:cNvPr id="14" name="Εικόνα 13" descr="Εικόνα που περιέχει άτομο, ανθρώπινο πρόσωπο, αξεσουάρ μόδας, χαμόγελο&#10;&#10;Το περιεχόμενο που δημιουργείται από τεχνολογία AI ενδέχεται να είναι εσφαλμένο.">
            <a:extLst>
              <a:ext uri="{FF2B5EF4-FFF2-40B4-BE49-F238E27FC236}">
                <a16:creationId xmlns:a16="http://schemas.microsoft.com/office/drawing/2014/main" xmlns="" id="{9970FD68-B232-4DF2-2EA2-D7A2373D4BF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966980" y="952354"/>
            <a:ext cx="2038942" cy="2856075"/>
          </a:xfrm>
          <a:prstGeom prst="rect">
            <a:avLst/>
          </a:prstGeom>
        </p:spPr>
      </p:pic>
      <p:pic>
        <p:nvPicPr>
          <p:cNvPr id="17" name="Εικόνα 16" descr="Εικόνα που περιέχει παπούτσια, ρουχισμός, δάπεδο,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xmlns="" id="{7B46F7F2-562B-2F6A-1FE2-098CC8DBC79C}"/>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991571" y="1023852"/>
            <a:ext cx="2206232" cy="2784577"/>
          </a:xfrm>
          <a:prstGeom prst="rect">
            <a:avLst/>
          </a:prstGeom>
        </p:spPr>
      </p:pic>
      <p:pic>
        <p:nvPicPr>
          <p:cNvPr id="19" name="Εικόνα 18" descr="Εικόνα που περιέχει εσωτερικός χώρος, ρουχισμός, τοίχος, παπούτσια&#10;&#10;Το περιεχόμενο που δημιουργείται από τεχνολογία AI ενδέχεται να είναι εσφαλμένο.">
            <a:extLst>
              <a:ext uri="{FF2B5EF4-FFF2-40B4-BE49-F238E27FC236}">
                <a16:creationId xmlns:a16="http://schemas.microsoft.com/office/drawing/2014/main" xmlns="" id="{8760B46F-5BFC-3B6E-0B9B-63DF8FF195D3}"/>
              </a:ext>
            </a:extLst>
          </p:cNvPr>
          <p:cNvPicPr>
            <a:picLocks noChangeAspect="1"/>
          </p:cNvPicPr>
          <p:nvPr/>
        </p:nvPicPr>
        <p:blipFill>
          <a:blip r:embed="rId9">
            <a:extLst>
              <a:ext uri="{28A0092B-C50C-407E-A947-70E740481C1C}">
                <a14:useLocalDpi xmlns:a14="http://schemas.microsoft.com/office/drawing/2010/main" xmlns="" val="0"/>
              </a:ext>
            </a:extLst>
          </a:blip>
          <a:srcRect t="27767" r="21215" b="19149"/>
          <a:stretch/>
        </p:blipFill>
        <p:spPr>
          <a:xfrm>
            <a:off x="4262129" y="1040416"/>
            <a:ext cx="2798548" cy="2768013"/>
          </a:xfrm>
          <a:prstGeom prst="rect">
            <a:avLst/>
          </a:prstGeom>
        </p:spPr>
      </p:pic>
      <p:sp>
        <p:nvSpPr>
          <p:cNvPr id="3" name="TextBox 2">
            <a:extLst>
              <a:ext uri="{FF2B5EF4-FFF2-40B4-BE49-F238E27FC236}">
                <a16:creationId xmlns:a16="http://schemas.microsoft.com/office/drawing/2014/main" xmlns="" id="{E2F1A9C4-315F-298F-CD5B-BF946113FFC4}"/>
              </a:ext>
            </a:extLst>
          </p:cNvPr>
          <p:cNvSpPr txBox="1"/>
          <p:nvPr/>
        </p:nvSpPr>
        <p:spPr>
          <a:xfrm>
            <a:off x="489396" y="3315776"/>
            <a:ext cx="11213208" cy="499111"/>
          </a:xfrm>
          <a:prstGeom prst="rect">
            <a:avLst/>
          </a:prstGeom>
          <a:blipFill>
            <a:blip r:embed="rId10"/>
            <a:tile tx="0" ty="0" sx="100000" sy="100000" flip="none" algn="tl"/>
          </a:blipFill>
        </p:spPr>
        <p:txBody>
          <a:bodyPr wrap="square">
            <a:spAutoFit/>
          </a:bodyPr>
          <a:lstStyle/>
          <a:p>
            <a:pPr marR="0" lvl="0" algn="just">
              <a:lnSpc>
                <a:spcPct val="150000"/>
              </a:lnSpc>
            </a:pPr>
            <a:r>
              <a:rPr lang="el-GR" sz="2000" b="1" spc="600" dirty="0">
                <a:solidFill>
                  <a:srgbClr val="FF00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Αποκριάτικος χορός με αρκετούς μεταμφιεσμένους</a:t>
            </a:r>
            <a:endParaRPr lang="en-US" sz="2000" spc="6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369880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7C193A5-3C5E-9A09-8EFF-70DD5ABFA4E4}"/>
            </a:ext>
          </a:extLst>
        </p:cNvPr>
        <p:cNvGrpSpPr/>
        <p:nvPr/>
      </p:nvGrpSpPr>
      <p:grpSpPr>
        <a:xfrm>
          <a:off x="0" y="0"/>
          <a:ext cx="0" cy="0"/>
          <a:chOff x="0" y="0"/>
          <a:chExt cx="0" cy="0"/>
        </a:xfrm>
      </p:grpSpPr>
      <p:sp>
        <p:nvSpPr>
          <p:cNvPr id="74" name="Τίτλος 1">
            <a:extLst>
              <a:ext uri="{FF2B5EF4-FFF2-40B4-BE49-F238E27FC236}">
                <a16:creationId xmlns:a16="http://schemas.microsoft.com/office/drawing/2014/main" xmlns="" id="{673E65EB-D45C-479F-E431-D468D62378C6}"/>
              </a:ext>
            </a:extLst>
          </p:cNvPr>
          <p:cNvSpPr>
            <a:spLocks noGrp="1"/>
          </p:cNvSpPr>
          <p:nvPr>
            <p:ph type="title"/>
          </p:nvPr>
        </p:nvSpPr>
        <p:spPr>
          <a:xfrm>
            <a:off x="513735" y="75649"/>
            <a:ext cx="11393130" cy="701099"/>
          </a:xfrm>
        </p:spPr>
        <p:txBody>
          <a:bodyPr>
            <a:normAutofit fontScale="90000"/>
          </a:bodyPr>
          <a:lstStyle/>
          <a:p>
            <a:pPr algn="ctr"/>
            <a:r>
              <a:rPr lang="el-GR" sz="3600" b="1" spc="130" dirty="0">
                <a:latin typeface="Bookman Old Style" panose="02050604050505020204" pitchFamily="18" charset="0"/>
                <a:ea typeface="Cambria" panose="02040503050406030204" pitchFamily="18" charset="0"/>
              </a:rPr>
              <a:t>ΣΥΝΕΣΤΙΑΣΕΙΣ – ΓΕΥΣΙΓΝΩΣΙΑ - ΔΙΑΣΚΕΔΑΣΗ</a:t>
            </a:r>
          </a:p>
        </p:txBody>
      </p:sp>
      <p:sp>
        <p:nvSpPr>
          <p:cNvPr id="3" name="TextBox 2">
            <a:extLst>
              <a:ext uri="{FF2B5EF4-FFF2-40B4-BE49-F238E27FC236}">
                <a16:creationId xmlns:a16="http://schemas.microsoft.com/office/drawing/2014/main" xmlns="" id="{163E609A-705E-010B-DB37-FE5FE1D8DF5B}"/>
              </a:ext>
            </a:extLst>
          </p:cNvPr>
          <p:cNvSpPr txBox="1"/>
          <p:nvPr/>
        </p:nvSpPr>
        <p:spPr>
          <a:xfrm>
            <a:off x="2705494" y="3030773"/>
            <a:ext cx="6108568" cy="960840"/>
          </a:xfrm>
          <a:prstGeom prst="rect">
            <a:avLst/>
          </a:prstGeom>
          <a:noFill/>
        </p:spPr>
        <p:txBody>
          <a:bodyPr wrap="square">
            <a:spAutoFit/>
          </a:bodyPr>
          <a:lstStyle/>
          <a:p>
            <a:pPr marL="342900" marR="0" lvl="0" indent="-342900" algn="just">
              <a:lnSpc>
                <a:spcPct val="150000"/>
              </a:lnSpc>
              <a:buFont typeface="Arial" panose="020B0604020202020204" pitchFamily="34" charset="0"/>
              <a:buChar char="-"/>
            </a:pPr>
            <a:endParaRPr lang="en-US" sz="2000" b="1" i="1"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a:p>
            <a:pPr marR="0" lvl="0" algn="just">
              <a:lnSpc>
                <a:spcPct val="150000"/>
              </a:lnSpc>
            </a:pPr>
            <a:r>
              <a:rPr lang="el-GR" sz="2000" b="1" i="1"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Κινηματογραφικές  βραδιές</a:t>
            </a:r>
            <a:endParaRPr lang="el-GR" sz="2000" b="1" i="1" kern="1200"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pic>
        <p:nvPicPr>
          <p:cNvPr id="9" name="Εικόνα 8" descr="Εικόνα που περιέχει μπάλα, στιγμιότυπο οθόνης, πολυχρωμία, γραφιστική&#10;&#10;Το περιεχόμενο που δημιουργείται από τεχνολογία AI ενδέχεται να είναι εσφαλμένο.">
            <a:extLst>
              <a:ext uri="{FF2B5EF4-FFF2-40B4-BE49-F238E27FC236}">
                <a16:creationId xmlns:a16="http://schemas.microsoft.com/office/drawing/2014/main" xmlns="" id="{37903026-8967-A0DF-E516-85E15DFF0C3D}"/>
              </a:ext>
            </a:extLst>
          </p:cNvPr>
          <p:cNvPicPr>
            <a:picLocks noChangeAspect="1"/>
          </p:cNvPicPr>
          <p:nvPr/>
        </p:nvPicPr>
        <p:blipFill>
          <a:blip r:embed="rId2">
            <a:extLst>
              <a:ext uri="{28A0092B-C50C-407E-A947-70E740481C1C}">
                <a14:useLocalDpi xmlns:a14="http://schemas.microsoft.com/office/drawing/2010/main" xmlns="" val="0"/>
              </a:ext>
            </a:extLst>
          </a:blip>
          <a:srcRect l="3754" t="-825" r="9835" b="17579"/>
          <a:stretch/>
        </p:blipFill>
        <p:spPr>
          <a:xfrm>
            <a:off x="57735" y="894003"/>
            <a:ext cx="4674876" cy="2534997"/>
          </a:xfrm>
          <a:prstGeom prst="rect">
            <a:avLst/>
          </a:prstGeom>
        </p:spPr>
      </p:pic>
      <p:pic>
        <p:nvPicPr>
          <p:cNvPr id="7" name="Εικόνα 6" descr="Εικόνα που περιέχει ρουχισμός, εσωτερικός χώρος, ανθρώπινο πρόσωπο, άτομο&#10;&#10;Το περιεχόμενο που δημιουργείται από τεχνολογία AI ενδέχεται να είναι εσφαλμένο.">
            <a:extLst>
              <a:ext uri="{FF2B5EF4-FFF2-40B4-BE49-F238E27FC236}">
                <a16:creationId xmlns:a16="http://schemas.microsoft.com/office/drawing/2014/main" xmlns="" id="{B4EAB1D1-4EC1-A13A-FBAE-BF6A4C9ADD00}"/>
              </a:ext>
            </a:extLst>
          </p:cNvPr>
          <p:cNvPicPr>
            <a:picLocks noChangeAspect="1"/>
          </p:cNvPicPr>
          <p:nvPr/>
        </p:nvPicPr>
        <p:blipFill>
          <a:blip r:embed="rId3">
            <a:extLst>
              <a:ext uri="{28A0092B-C50C-407E-A947-70E740481C1C}">
                <a14:useLocalDpi xmlns:a14="http://schemas.microsoft.com/office/drawing/2010/main" xmlns="" val="0"/>
              </a:ext>
            </a:extLst>
          </a:blip>
          <a:srcRect l="15787" t="19595"/>
          <a:stretch/>
        </p:blipFill>
        <p:spPr>
          <a:xfrm>
            <a:off x="8550111" y="894003"/>
            <a:ext cx="3584153" cy="2575496"/>
          </a:xfrm>
          <a:prstGeom prst="rect">
            <a:avLst/>
          </a:prstGeom>
        </p:spPr>
      </p:pic>
      <p:sp>
        <p:nvSpPr>
          <p:cNvPr id="4" name="TextBox 3">
            <a:extLst>
              <a:ext uri="{FF2B5EF4-FFF2-40B4-BE49-F238E27FC236}">
                <a16:creationId xmlns:a16="http://schemas.microsoft.com/office/drawing/2014/main" xmlns="" id="{B5C86A95-F74C-7306-93B3-939333555234}"/>
              </a:ext>
            </a:extLst>
          </p:cNvPr>
          <p:cNvSpPr txBox="1"/>
          <p:nvPr/>
        </p:nvSpPr>
        <p:spPr>
          <a:xfrm>
            <a:off x="5024486" y="1941359"/>
            <a:ext cx="2960016" cy="458459"/>
          </a:xfrm>
          <a:prstGeom prst="rect">
            <a:avLst/>
          </a:prstGeom>
          <a:noFill/>
        </p:spPr>
        <p:txBody>
          <a:bodyPr wrap="square">
            <a:spAutoFit/>
          </a:bodyPr>
          <a:lstStyle/>
          <a:p>
            <a:pPr marR="0" lvl="0" algn="just">
              <a:lnSpc>
                <a:spcPct val="150000"/>
              </a:lnSpc>
            </a:pPr>
            <a:r>
              <a:rPr lang="el-GR" sz="1800" b="1" i="1"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Βραδιές </a:t>
            </a:r>
            <a:r>
              <a:rPr lang="en-US" sz="1800" b="1" i="1"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BINGO </a:t>
            </a:r>
            <a:endParaRPr lang="el-GR" sz="1800" b="1" i="1" kern="1200"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pic>
        <p:nvPicPr>
          <p:cNvPr id="6" name="Εικόνα 5" descr="Εικόνα που περιέχει κείμενο, ανθρώπινο πρόσωπο, φιλί, αφίσα&#10;&#10;Το περιεχόμενο που δημιουργείται από τεχνολογία AI ενδέχεται να είναι εσφαλμένο.">
            <a:extLst>
              <a:ext uri="{FF2B5EF4-FFF2-40B4-BE49-F238E27FC236}">
                <a16:creationId xmlns:a16="http://schemas.microsoft.com/office/drawing/2014/main" xmlns="" id="{662012B7-A672-AC19-F815-A01B0EDF92C4}"/>
              </a:ext>
            </a:extLst>
          </p:cNvPr>
          <p:cNvPicPr>
            <a:picLocks noChangeAspect="1"/>
          </p:cNvPicPr>
          <p:nvPr/>
        </p:nvPicPr>
        <p:blipFill>
          <a:blip r:embed="rId4">
            <a:extLst>
              <a:ext uri="{28A0092B-C50C-407E-A947-70E740481C1C}">
                <a14:useLocalDpi xmlns:a14="http://schemas.microsoft.com/office/drawing/2010/main" xmlns="" val="0"/>
              </a:ext>
            </a:extLst>
          </a:blip>
          <a:srcRect r="4639"/>
          <a:stretch/>
        </p:blipFill>
        <p:spPr>
          <a:xfrm>
            <a:off x="6466519" y="4100454"/>
            <a:ext cx="4139504" cy="2441748"/>
          </a:xfrm>
          <a:prstGeom prst="rect">
            <a:avLst/>
          </a:prstGeom>
        </p:spPr>
      </p:pic>
      <p:pic>
        <p:nvPicPr>
          <p:cNvPr id="10" name="Εικόνα 9" descr="Εικόνα που περιέχει ρουχισμός, ανθρώπινο πρόσωπο, άτομο, κείμενο&#10;&#10;Το περιεχόμενο που δημιουργείται από τεχνολογία AI ενδέχεται να είναι εσφαλμένο.">
            <a:extLst>
              <a:ext uri="{FF2B5EF4-FFF2-40B4-BE49-F238E27FC236}">
                <a16:creationId xmlns:a16="http://schemas.microsoft.com/office/drawing/2014/main" xmlns="" id="{E93D8F7E-CC23-5FCE-DEDE-4215AD025A2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66239" y="4146938"/>
            <a:ext cx="4258247" cy="2395264"/>
          </a:xfrm>
          <a:prstGeom prst="rect">
            <a:avLst/>
          </a:prstGeom>
        </p:spPr>
      </p:pic>
    </p:spTree>
    <p:extLst>
      <p:ext uri="{BB962C8B-B14F-4D97-AF65-F5344CB8AC3E}">
        <p14:creationId xmlns:p14="http://schemas.microsoft.com/office/powerpoint/2010/main" xmlns="" val="4149097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D23D63A-81E9-665F-A9FA-ECF31DC306F9}"/>
            </a:ext>
          </a:extLst>
        </p:cNvPr>
        <p:cNvGrpSpPr/>
        <p:nvPr/>
      </p:nvGrpSpPr>
      <p:grpSpPr>
        <a:xfrm>
          <a:off x="0" y="0"/>
          <a:ext cx="0" cy="0"/>
          <a:chOff x="0" y="0"/>
          <a:chExt cx="0" cy="0"/>
        </a:xfrm>
      </p:grpSpPr>
      <p:sp>
        <p:nvSpPr>
          <p:cNvPr id="74" name="Τίτλος 1">
            <a:extLst>
              <a:ext uri="{FF2B5EF4-FFF2-40B4-BE49-F238E27FC236}">
                <a16:creationId xmlns:a16="http://schemas.microsoft.com/office/drawing/2014/main" xmlns="" id="{BC91B8CD-D9A7-0F71-4BF5-E5D9C0C77E40}"/>
              </a:ext>
            </a:extLst>
          </p:cNvPr>
          <p:cNvSpPr>
            <a:spLocks noGrp="1"/>
          </p:cNvSpPr>
          <p:nvPr>
            <p:ph type="title"/>
          </p:nvPr>
        </p:nvSpPr>
        <p:spPr>
          <a:xfrm>
            <a:off x="513735" y="75649"/>
            <a:ext cx="11393130" cy="701099"/>
          </a:xfrm>
        </p:spPr>
        <p:txBody>
          <a:bodyPr>
            <a:normAutofit fontScale="90000"/>
          </a:bodyPr>
          <a:lstStyle/>
          <a:p>
            <a:pPr algn="ctr"/>
            <a:r>
              <a:rPr lang="el-GR" sz="3600" b="1" spc="130" dirty="0">
                <a:latin typeface="Bookman Old Style" panose="02050604050505020204" pitchFamily="18" charset="0"/>
                <a:ea typeface="Cambria" panose="02040503050406030204" pitchFamily="18" charset="0"/>
              </a:rPr>
              <a:t>ΣΥΝΕΣΤΙΑΣΕΙΣ – ΓΕΥΣΙΓΝΩΣΙΑ - ΔΙΑΣΚΕΔΑΣΗ</a:t>
            </a:r>
          </a:p>
        </p:txBody>
      </p:sp>
      <p:sp>
        <p:nvSpPr>
          <p:cNvPr id="3" name="TextBox 2">
            <a:extLst>
              <a:ext uri="{FF2B5EF4-FFF2-40B4-BE49-F238E27FC236}">
                <a16:creationId xmlns:a16="http://schemas.microsoft.com/office/drawing/2014/main" xmlns="" id="{7C234C5E-00A4-AF38-BB33-3A7D8439CEB3}"/>
              </a:ext>
            </a:extLst>
          </p:cNvPr>
          <p:cNvSpPr txBox="1"/>
          <p:nvPr/>
        </p:nvSpPr>
        <p:spPr>
          <a:xfrm>
            <a:off x="4365847" y="1657866"/>
            <a:ext cx="4006798" cy="1134670"/>
          </a:xfrm>
          <a:prstGeom prst="rect">
            <a:avLst/>
          </a:prstGeom>
          <a:noFill/>
        </p:spPr>
        <p:txBody>
          <a:bodyPr wrap="square">
            <a:spAutoFit/>
          </a:bodyPr>
          <a:lstStyle/>
          <a:p>
            <a:pPr marR="0" lvl="0" algn="ctr">
              <a:lnSpc>
                <a:spcPct val="150000"/>
              </a:lnSpc>
            </a:pPr>
            <a:r>
              <a:rPr lang="el-GR" sz="2400" b="1"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ΕΚΔΡΟΜΗ ΣΤΟ ΛΑΥΡΙΟ</a:t>
            </a:r>
            <a:endParaRPr lang="en-US" sz="2400" b="1" spc="600" dirty="0">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pic>
        <p:nvPicPr>
          <p:cNvPr id="20" name="Εικόνα 19" descr="Εικόνα που περιέχει ρουχισμός, άτομο, άνθρωποι, άνδρας&#10;&#10;Το περιεχόμενο που δημιουργείται από τεχνολογία AI ενδέχεται να είναι εσφαλμένο.">
            <a:extLst>
              <a:ext uri="{FF2B5EF4-FFF2-40B4-BE49-F238E27FC236}">
                <a16:creationId xmlns:a16="http://schemas.microsoft.com/office/drawing/2014/main" xmlns="" id="{3E7F386A-2569-D4A8-4701-A9BE11BF136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58" y="1340046"/>
            <a:ext cx="3926320" cy="2944740"/>
          </a:xfrm>
          <a:prstGeom prst="rect">
            <a:avLst/>
          </a:prstGeom>
        </p:spPr>
      </p:pic>
      <p:pic>
        <p:nvPicPr>
          <p:cNvPr id="22" name="Εικόνα 21" descr="Εικόνα που περιέχει ρουχισμός, άτομο, έπιπλα, παπούτσια&#10;&#10;Το περιεχόμενο που δημιουργείται από τεχνολογία AI ενδέχεται να είναι εσφαλμένο.">
            <a:extLst>
              <a:ext uri="{FF2B5EF4-FFF2-40B4-BE49-F238E27FC236}">
                <a16:creationId xmlns:a16="http://schemas.microsoft.com/office/drawing/2014/main" xmlns="" id="{5CEF3AE1-FC78-570A-363D-56AB1E3086F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49702" y="1283566"/>
            <a:ext cx="3737641" cy="2803231"/>
          </a:xfrm>
          <a:prstGeom prst="rect">
            <a:avLst/>
          </a:prstGeom>
        </p:spPr>
      </p:pic>
      <p:pic>
        <p:nvPicPr>
          <p:cNvPr id="18" name="Εικόνα 17" descr="Εικόνα που περιέχει ουρανός, εξωτερικός χώρος/ύπαιθρος, ρουχισμός, άτομο&#10;&#10;Το περιεχόμενο που δημιουργείται από τεχνολογία AI ενδέχεται να είναι εσφαλμένο.">
            <a:extLst>
              <a:ext uri="{FF2B5EF4-FFF2-40B4-BE49-F238E27FC236}">
                <a16:creationId xmlns:a16="http://schemas.microsoft.com/office/drawing/2014/main" xmlns="" id="{949A60E5-5D06-4693-E4E2-416DE4A22817}"/>
              </a:ext>
            </a:extLst>
          </p:cNvPr>
          <p:cNvPicPr>
            <a:picLocks noChangeAspect="1"/>
          </p:cNvPicPr>
          <p:nvPr/>
        </p:nvPicPr>
        <p:blipFill>
          <a:blip r:embed="rId4" cstate="print">
            <a:extLst>
              <a:ext uri="{28A0092B-C50C-407E-A947-70E740481C1C}">
                <a14:useLocalDpi xmlns:a14="http://schemas.microsoft.com/office/drawing/2010/main" xmlns="" val="0"/>
              </a:ext>
            </a:extLst>
          </a:blip>
          <a:srcRect l="16308" t="23368" r="4530" b="7969"/>
          <a:stretch/>
        </p:blipFill>
        <p:spPr>
          <a:xfrm>
            <a:off x="3591612" y="3413006"/>
            <a:ext cx="5891752" cy="3406875"/>
          </a:xfrm>
          <a:prstGeom prst="rect">
            <a:avLst/>
          </a:prstGeom>
        </p:spPr>
      </p:pic>
    </p:spTree>
    <p:extLst>
      <p:ext uri="{BB962C8B-B14F-4D97-AF65-F5344CB8AC3E}">
        <p14:creationId xmlns:p14="http://schemas.microsoft.com/office/powerpoint/2010/main" xmlns="" val="2736209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28A631-D3E7-5B8D-D97C-BA03D7F186B2}"/>
            </a:ext>
          </a:extLst>
        </p:cNvPr>
        <p:cNvGrpSpPr/>
        <p:nvPr/>
      </p:nvGrpSpPr>
      <p:grpSpPr>
        <a:xfrm>
          <a:off x="0" y="0"/>
          <a:ext cx="0" cy="0"/>
          <a:chOff x="0" y="0"/>
          <a:chExt cx="0" cy="0"/>
        </a:xfrm>
      </p:grpSpPr>
      <p:sp>
        <p:nvSpPr>
          <p:cNvPr id="74" name="Τίτλος 1">
            <a:extLst>
              <a:ext uri="{FF2B5EF4-FFF2-40B4-BE49-F238E27FC236}">
                <a16:creationId xmlns:a16="http://schemas.microsoft.com/office/drawing/2014/main" xmlns="" id="{4783CE8B-4B27-7B09-F43A-5F57927D2770}"/>
              </a:ext>
            </a:extLst>
          </p:cNvPr>
          <p:cNvSpPr>
            <a:spLocks noGrp="1"/>
          </p:cNvSpPr>
          <p:nvPr>
            <p:ph type="title"/>
          </p:nvPr>
        </p:nvSpPr>
        <p:spPr>
          <a:xfrm>
            <a:off x="513735" y="75649"/>
            <a:ext cx="11393130" cy="701099"/>
          </a:xfrm>
        </p:spPr>
        <p:txBody>
          <a:bodyPr>
            <a:normAutofit fontScale="90000"/>
          </a:bodyPr>
          <a:lstStyle/>
          <a:p>
            <a:pPr algn="ctr"/>
            <a:r>
              <a:rPr lang="el-GR" sz="3600" b="1" spc="130" dirty="0">
                <a:latin typeface="Bookman Old Style" panose="02050604050505020204" pitchFamily="18" charset="0"/>
                <a:ea typeface="Cambria" panose="02040503050406030204" pitchFamily="18" charset="0"/>
              </a:rPr>
              <a:t>ΣΥΝΕΣΤΙΑΣΕΙΣ – ΓΕΥΣΙΓΝΩΣΙΑ - ΔΙΑΣΚΕΔΑΣΗ</a:t>
            </a:r>
          </a:p>
        </p:txBody>
      </p:sp>
      <p:grpSp>
        <p:nvGrpSpPr>
          <p:cNvPr id="16" name="Ομάδα 15">
            <a:extLst>
              <a:ext uri="{FF2B5EF4-FFF2-40B4-BE49-F238E27FC236}">
                <a16:creationId xmlns:a16="http://schemas.microsoft.com/office/drawing/2014/main" xmlns="" id="{0366318D-44F3-BDD8-2C24-EEEC7C548139}"/>
              </a:ext>
            </a:extLst>
          </p:cNvPr>
          <p:cNvGrpSpPr/>
          <p:nvPr/>
        </p:nvGrpSpPr>
        <p:grpSpPr>
          <a:xfrm>
            <a:off x="157444" y="3991405"/>
            <a:ext cx="11760152" cy="2790946"/>
            <a:chOff x="146713" y="1824055"/>
            <a:chExt cx="11760152" cy="2790946"/>
          </a:xfrm>
        </p:grpSpPr>
        <p:pic>
          <p:nvPicPr>
            <p:cNvPr id="6" name="Εικόνα 5" descr="Εικόνα που περιέχει εξωτερικός χώρος/ύπαιθρος, ρουχισμός, ουρανός, άτομο&#10;&#10;Το περιεχόμενο που δημιουργείται από τεχνολογία AI ενδέχεται να είναι εσφαλμένο.">
              <a:extLst>
                <a:ext uri="{FF2B5EF4-FFF2-40B4-BE49-F238E27FC236}">
                  <a16:creationId xmlns:a16="http://schemas.microsoft.com/office/drawing/2014/main" xmlns="" id="{C39FED47-CDF3-3D26-6DF6-8D00ED3D3844}"/>
                </a:ext>
              </a:extLst>
            </p:cNvPr>
            <p:cNvPicPr>
              <a:picLocks noChangeAspect="1"/>
            </p:cNvPicPr>
            <p:nvPr/>
          </p:nvPicPr>
          <p:blipFill>
            <a:blip r:embed="rId2" cstate="print">
              <a:extLst>
                <a:ext uri="{28A0092B-C50C-407E-A947-70E740481C1C}">
                  <a14:useLocalDpi xmlns:a14="http://schemas.microsoft.com/office/drawing/2010/main" xmlns="" val="0"/>
                </a:ext>
              </a:extLst>
            </a:blip>
            <a:srcRect l="14272" t="29365" r="11708" b="4681"/>
            <a:stretch/>
          </p:blipFill>
          <p:spPr>
            <a:xfrm>
              <a:off x="146713" y="1848203"/>
              <a:ext cx="4307049" cy="2766798"/>
            </a:xfrm>
            <a:prstGeom prst="rect">
              <a:avLst/>
            </a:prstGeom>
          </p:spPr>
        </p:pic>
        <p:pic>
          <p:nvPicPr>
            <p:cNvPr id="8" name="Εικόνα 7" descr="Εικόνα που περιέχει ρουχισμός, άτομο, γυναίκα, επιτραπέζια σκεύη&#10;&#10;Το περιεχόμενο που δημιουργείται από τεχνολογία AI ενδέχεται να είναι εσφαλμένο.">
              <a:extLst>
                <a:ext uri="{FF2B5EF4-FFF2-40B4-BE49-F238E27FC236}">
                  <a16:creationId xmlns:a16="http://schemas.microsoft.com/office/drawing/2014/main" xmlns="" id="{56EA3B95-289C-D087-6AE4-E4C599331F5E}"/>
                </a:ext>
              </a:extLst>
            </p:cNvPr>
            <p:cNvPicPr>
              <a:picLocks noChangeAspect="1"/>
            </p:cNvPicPr>
            <p:nvPr/>
          </p:nvPicPr>
          <p:blipFill>
            <a:blip r:embed="rId3" cstate="print">
              <a:extLst>
                <a:ext uri="{28A0092B-C50C-407E-A947-70E740481C1C}">
                  <a14:useLocalDpi xmlns:a14="http://schemas.microsoft.com/office/drawing/2010/main" xmlns="" val="0"/>
                </a:ext>
              </a:extLst>
            </a:blip>
            <a:srcRect t="26554" r="14073"/>
            <a:stretch/>
          </p:blipFill>
          <p:spPr>
            <a:xfrm>
              <a:off x="8055462" y="1824055"/>
              <a:ext cx="3851403" cy="2766798"/>
            </a:xfrm>
            <a:prstGeom prst="rect">
              <a:avLst/>
            </a:prstGeom>
          </p:spPr>
        </p:pic>
        <p:pic>
          <p:nvPicPr>
            <p:cNvPr id="14" name="Εικόνα 13" descr="Εικόνα που περιέχει ρουχισμός, άτομο, γυναίκα, ανθρώπινο πρόσωπο&#10;&#10;Το περιεχόμενο που δημιουργείται από τεχνολογία AI ενδέχεται να είναι εσφαλμένο.">
              <a:extLst>
                <a:ext uri="{FF2B5EF4-FFF2-40B4-BE49-F238E27FC236}">
                  <a16:creationId xmlns:a16="http://schemas.microsoft.com/office/drawing/2014/main" xmlns="" id="{09CED732-B42B-693F-2F2F-98F56AAE83B5}"/>
                </a:ext>
              </a:extLst>
            </p:cNvPr>
            <p:cNvPicPr>
              <a:picLocks noChangeAspect="1"/>
            </p:cNvPicPr>
            <p:nvPr/>
          </p:nvPicPr>
          <p:blipFill>
            <a:blip r:embed="rId4" cstate="print">
              <a:extLst>
                <a:ext uri="{28A0092B-C50C-407E-A947-70E740481C1C}">
                  <a14:useLocalDpi xmlns:a14="http://schemas.microsoft.com/office/drawing/2010/main" xmlns="" val="0"/>
                </a:ext>
              </a:extLst>
            </a:blip>
            <a:srcRect t="14356" r="11483"/>
            <a:stretch/>
          </p:blipFill>
          <p:spPr>
            <a:xfrm>
              <a:off x="4557796" y="1872350"/>
              <a:ext cx="3497666" cy="2742651"/>
            </a:xfrm>
            <a:prstGeom prst="rect">
              <a:avLst/>
            </a:prstGeom>
          </p:spPr>
        </p:pic>
      </p:grpSp>
      <p:pic>
        <p:nvPicPr>
          <p:cNvPr id="4" name="Εικόνα 3" descr="Εικόνα που περιέχει ρουχισμός, εξωτερικός χώρος/ύπαιθρος, άτομο, ουρανός&#10;&#10;Το περιεχόμενο που δημιουργείται από τεχνολογία AI ενδέχεται να είναι εσφαλμένο.">
            <a:extLst>
              <a:ext uri="{FF2B5EF4-FFF2-40B4-BE49-F238E27FC236}">
                <a16:creationId xmlns:a16="http://schemas.microsoft.com/office/drawing/2014/main" xmlns="" id="{05D50151-4D6B-163C-7932-E0BB94DA37D9}"/>
              </a:ext>
            </a:extLst>
          </p:cNvPr>
          <p:cNvPicPr>
            <a:picLocks noChangeAspect="1"/>
          </p:cNvPicPr>
          <p:nvPr/>
        </p:nvPicPr>
        <p:blipFill>
          <a:blip r:embed="rId5" cstate="print">
            <a:extLst>
              <a:ext uri="{28A0092B-C50C-407E-A947-70E740481C1C}">
                <a14:useLocalDpi xmlns:a14="http://schemas.microsoft.com/office/drawing/2010/main" xmlns="" val="0"/>
              </a:ext>
            </a:extLst>
          </a:blip>
          <a:srcRect l="4719" t="10322" r="11087"/>
          <a:stretch/>
        </p:blipFill>
        <p:spPr>
          <a:xfrm>
            <a:off x="4257576" y="890562"/>
            <a:ext cx="3851402" cy="3076695"/>
          </a:xfrm>
          <a:prstGeom prst="rect">
            <a:avLst/>
          </a:prstGeom>
        </p:spPr>
      </p:pic>
      <p:pic>
        <p:nvPicPr>
          <p:cNvPr id="7" name="Εικόνα 6" descr="Εικόνα που περιέχει ρουχισμός, άτομο, άνδρας, γυναίκα&#10;&#10;Το περιεχόμενο που δημιουργείται από τεχνολογία AI ενδέχεται να είναι εσφαλμένο.">
            <a:extLst>
              <a:ext uri="{FF2B5EF4-FFF2-40B4-BE49-F238E27FC236}">
                <a16:creationId xmlns:a16="http://schemas.microsoft.com/office/drawing/2014/main" xmlns="" id="{FA1079AB-8676-DCF5-D2C5-C6CAD1297232}"/>
              </a:ext>
            </a:extLst>
          </p:cNvPr>
          <p:cNvPicPr>
            <a:picLocks noChangeAspect="1"/>
          </p:cNvPicPr>
          <p:nvPr/>
        </p:nvPicPr>
        <p:blipFill>
          <a:blip r:embed="rId6" cstate="print">
            <a:extLst>
              <a:ext uri="{28A0092B-C50C-407E-A947-70E740481C1C}">
                <a14:useLocalDpi xmlns:a14="http://schemas.microsoft.com/office/drawing/2010/main" xmlns="" val="0"/>
              </a:ext>
            </a:extLst>
          </a:blip>
          <a:srcRect t="18156"/>
          <a:stretch/>
        </p:blipFill>
        <p:spPr>
          <a:xfrm>
            <a:off x="8260663" y="969016"/>
            <a:ext cx="3803389" cy="2459984"/>
          </a:xfrm>
          <a:prstGeom prst="rect">
            <a:avLst/>
          </a:prstGeom>
        </p:spPr>
      </p:pic>
      <p:pic>
        <p:nvPicPr>
          <p:cNvPr id="10" name="Εικόνα 9" descr="Εικόνα που περιέχει ανθρώπινο πρόσωπο, Λιθογλυπτική, άγαλμα, άτομο&#10;&#10;Το περιεχόμενο που δημιουργείται από τεχνολογία AI ενδέχεται να είναι εσφαλμένο.">
            <a:extLst>
              <a:ext uri="{FF2B5EF4-FFF2-40B4-BE49-F238E27FC236}">
                <a16:creationId xmlns:a16="http://schemas.microsoft.com/office/drawing/2014/main" xmlns="" id="{49D352C5-88D0-8AED-5FFB-AD8B606A5C9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7948" y="969016"/>
            <a:ext cx="3497522" cy="2623141"/>
          </a:xfrm>
          <a:prstGeom prst="rect">
            <a:avLst/>
          </a:prstGeom>
        </p:spPr>
      </p:pic>
      <p:sp>
        <p:nvSpPr>
          <p:cNvPr id="11" name="TextBox 10">
            <a:extLst>
              <a:ext uri="{FF2B5EF4-FFF2-40B4-BE49-F238E27FC236}">
                <a16:creationId xmlns:a16="http://schemas.microsoft.com/office/drawing/2014/main" xmlns="" id="{9B5BD618-D6B1-9390-8FB5-FD3FA66C31DB}"/>
              </a:ext>
            </a:extLst>
          </p:cNvPr>
          <p:cNvSpPr txBox="1"/>
          <p:nvPr/>
        </p:nvSpPr>
        <p:spPr>
          <a:xfrm>
            <a:off x="2732154" y="3386585"/>
            <a:ext cx="6902245" cy="580672"/>
          </a:xfrm>
          <a:prstGeom prst="rect">
            <a:avLst/>
          </a:prstGeom>
          <a:solidFill>
            <a:schemeClr val="accent2">
              <a:lumMod val="75000"/>
            </a:schemeClr>
          </a:solidFill>
        </p:spPr>
        <p:txBody>
          <a:bodyPr wrap="square">
            <a:spAutoFit/>
          </a:bodyPr>
          <a:lstStyle/>
          <a:p>
            <a:pPr marR="0" lvl="0" algn="ctr">
              <a:lnSpc>
                <a:spcPct val="150000"/>
              </a:lnSpc>
            </a:pPr>
            <a:r>
              <a:rPr lang="el-GR" sz="2400" b="1" spc="600"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rPr>
              <a:t>ΕΚΔΡΟΜΗ ΣΤΟΥΣ ΔΕΛΦΟΥΣ</a:t>
            </a:r>
            <a:endParaRPr lang="en-US" sz="2400" b="1" spc="600" dirty="0">
              <a:solidFill>
                <a:srgbClr val="FFFF00"/>
              </a:solidFill>
              <a:effectLst>
                <a:outerShdw blurRad="38100" dist="38100" dir="2700000" algn="tl">
                  <a:srgbClr val="000000">
                    <a:alpha val="43137"/>
                  </a:srgbClr>
                </a:outerShdw>
              </a:effectLst>
              <a:latin typeface="Bookman Old Style" panose="02050604050505020204" pitchFamily="18" charset="0"/>
              <a:ea typeface="Times New Roman" panose="02020603050405020304" pitchFamily="18" charset="0"/>
            </a:endParaRPr>
          </a:p>
        </p:txBody>
      </p:sp>
    </p:spTree>
    <p:extLst>
      <p:ext uri="{BB962C8B-B14F-4D97-AF65-F5344CB8AC3E}">
        <p14:creationId xmlns:p14="http://schemas.microsoft.com/office/powerpoint/2010/main" xmlns="" val="1112191195"/>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871</Words>
  <Application>Microsoft Office PowerPoint</Application>
  <PresentationFormat>Προσαρμογή</PresentationFormat>
  <Paragraphs>90</Paragraphs>
  <Slides>27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Θέμα του Office</vt:lpstr>
      <vt:lpstr>Διαφάνεια 1</vt:lpstr>
      <vt:lpstr>ΣΤΟΧΟΣ ΤΟΥ ΝΕΟΥ Δ.Σ.</vt:lpstr>
      <vt:lpstr>Διαφάνεια 3</vt:lpstr>
      <vt:lpstr>Διαφάνεια 4</vt:lpstr>
      <vt:lpstr>ΣΥΝΕΣΤΙΑΣΕΙΣ – ΓΕΥΣΙΓΝΩΣΙΑ - ΔΙΑΣΚΕΔΑΣΗ</vt:lpstr>
      <vt:lpstr>ΣΥΝΕΣΤΙΑΣΕΙΣ – ΓΕΥΣΙΓΝΩΣΙΑ - ΔΙΑΣΚΕΔΑΣΗ</vt:lpstr>
      <vt:lpstr>ΣΥΝΕΣΤΙΑΣΕΙΣ – ΓΕΥΣΙΓΝΩΣΙΑ - ΔΙΑΣΚΕΔΑΣΗ</vt:lpstr>
      <vt:lpstr>ΣΥΝΕΣΤΙΑΣΕΙΣ – ΓΕΥΣΙΓΝΩΣΙΑ - ΔΙΑΣΚΕΔΑΣΗ</vt:lpstr>
      <vt:lpstr>ΣΥΝΕΣΤΙΑΣΕΙΣ – ΓΕΥΣΙΓΝΩΣΙΑ - ΔΙΑΣΚΕΔΑΣΗ</vt:lpstr>
      <vt:lpstr>ΦΙΛΟΞΕΝΗΣΑΜΕ </vt:lpstr>
      <vt:lpstr>ΦΙΛΟΞΕΝΗΣΑΜΕ </vt:lpstr>
      <vt:lpstr>ΦΙΛΟΞΕΝΗΣΑΜΕ </vt:lpstr>
      <vt:lpstr>ΔΙΑΛΕΞΕΙΣ</vt:lpstr>
      <vt:lpstr>ΔΙΑΛΕΞΕΙΣ</vt:lpstr>
      <vt:lpstr>ΣΥΝΑΝΤΗΣΕΙΣ - ΠΑΡΕΜΒΑΣΕΙΣ</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Panousi Sofia</dc:creator>
  <cp:lastModifiedBy>user</cp:lastModifiedBy>
  <cp:revision>21</cp:revision>
  <cp:lastPrinted>2025-03-08T16:29:45Z</cp:lastPrinted>
  <dcterms:created xsi:type="dcterms:W3CDTF">2023-03-16T19:36:37Z</dcterms:created>
  <dcterms:modified xsi:type="dcterms:W3CDTF">2025-03-10T07:43:54Z</dcterms:modified>
</cp:coreProperties>
</file>